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Open Sauce Bold" charset="1" panose="00000800000000000000"/>
      <p:regular r:id="rId28"/>
    </p:embeddedFont>
    <p:embeddedFont>
      <p:font typeface="Open Sauce" charset="1" panose="00000500000000000000"/>
      <p:regular r:id="rId29"/>
    </p:embeddedFont>
    <p:embeddedFont>
      <p:font typeface="Montserrat Bold" charset="1" panose="00000800000000000000"/>
      <p:regular r:id="rId30"/>
    </p:embeddedFont>
    <p:embeddedFont>
      <p:font typeface="Montserrat" charset="1" panose="00000500000000000000"/>
      <p:regular r:id="rId31"/>
    </p:embeddedFont>
    <p:embeddedFont>
      <p:font typeface="Open Sauce Bold Italics" charset="1" panose="000008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2" Target="../media/image42.jpeg" Type="http://schemas.openxmlformats.org/officeDocument/2006/relationships/image"/><Relationship Id="rId3" Target="../media/image43.jpeg" Type="http://schemas.openxmlformats.org/officeDocument/2006/relationships/image"/><Relationship Id="rId4" Target="../media/image44.jpeg" Type="http://schemas.openxmlformats.org/officeDocument/2006/relationships/image"/><Relationship Id="rId5" Target="../media/image45.jpeg" Type="http://schemas.openxmlformats.org/officeDocument/2006/relationships/image"/><Relationship Id="rId6" Target="../media/image46.jpeg" Type="http://schemas.openxmlformats.org/officeDocument/2006/relationships/image"/><Relationship Id="rId7" Target="../media/image47.jpe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17862165" y="-315444"/>
            <a:ext cx="3615339" cy="11101557"/>
            <a:chOff x="0" y="0"/>
            <a:chExt cx="952188" cy="2923867"/>
          </a:xfrm>
        </p:grpSpPr>
        <p:sp>
          <p:nvSpPr>
            <p:cNvPr name="Freeform 3" id="3"/>
            <p:cNvSpPr/>
            <p:nvPr/>
          </p:nvSpPr>
          <p:spPr>
            <a:xfrm flipH="false" flipV="false" rot="0">
              <a:off x="0" y="0"/>
              <a:ext cx="952188" cy="2923867"/>
            </a:xfrm>
            <a:custGeom>
              <a:avLst/>
              <a:gdLst/>
              <a:ahLst/>
              <a:cxnLst/>
              <a:rect r="r" b="b" t="t" l="l"/>
              <a:pathLst>
                <a:path h="2923867" w="952188">
                  <a:moveTo>
                    <a:pt x="0" y="0"/>
                  </a:moveTo>
                  <a:lnTo>
                    <a:pt x="952188" y="0"/>
                  </a:lnTo>
                  <a:lnTo>
                    <a:pt x="952188" y="2923867"/>
                  </a:lnTo>
                  <a:lnTo>
                    <a:pt x="0" y="2923867"/>
                  </a:lnTo>
                  <a:close/>
                </a:path>
              </a:pathLst>
            </a:custGeom>
            <a:solidFill>
              <a:srgbClr val="F9D252"/>
            </a:solidFill>
          </p:spPr>
        </p:sp>
        <p:sp>
          <p:nvSpPr>
            <p:cNvPr name="TextBox 4" id="4"/>
            <p:cNvSpPr txBox="true"/>
            <p:nvPr/>
          </p:nvSpPr>
          <p:spPr>
            <a:xfrm>
              <a:off x="0" y="-38100"/>
              <a:ext cx="952188" cy="2961967"/>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8306631" y="647565"/>
            <a:ext cx="9236967" cy="9304637"/>
          </a:xfrm>
          <a:custGeom>
            <a:avLst/>
            <a:gdLst/>
            <a:ahLst/>
            <a:cxnLst/>
            <a:rect r="r" b="b" t="t" l="l"/>
            <a:pathLst>
              <a:path h="9304637" w="9236967">
                <a:moveTo>
                  <a:pt x="0" y="0"/>
                </a:moveTo>
                <a:lnTo>
                  <a:pt x="9236967" y="0"/>
                </a:lnTo>
                <a:lnTo>
                  <a:pt x="9236967" y="9304637"/>
                </a:lnTo>
                <a:lnTo>
                  <a:pt x="0" y="93046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836158" y="3249259"/>
            <a:ext cx="8407265" cy="1495233"/>
            <a:chOff x="0" y="0"/>
            <a:chExt cx="1584639" cy="281828"/>
          </a:xfrm>
        </p:grpSpPr>
        <p:sp>
          <p:nvSpPr>
            <p:cNvPr name="Freeform 7" id="7"/>
            <p:cNvSpPr/>
            <p:nvPr/>
          </p:nvSpPr>
          <p:spPr>
            <a:xfrm flipH="false" flipV="false" rot="0">
              <a:off x="0" y="0"/>
              <a:ext cx="1584639" cy="281828"/>
            </a:xfrm>
            <a:custGeom>
              <a:avLst/>
              <a:gdLst/>
              <a:ahLst/>
              <a:cxnLst/>
              <a:rect r="r" b="b" t="t" l="l"/>
              <a:pathLst>
                <a:path h="281828" w="1584639">
                  <a:moveTo>
                    <a:pt x="0" y="0"/>
                  </a:moveTo>
                  <a:lnTo>
                    <a:pt x="1584639" y="0"/>
                  </a:lnTo>
                  <a:lnTo>
                    <a:pt x="1584639" y="281828"/>
                  </a:lnTo>
                  <a:lnTo>
                    <a:pt x="0" y="281828"/>
                  </a:lnTo>
                  <a:close/>
                </a:path>
              </a:pathLst>
            </a:custGeom>
            <a:solidFill>
              <a:srgbClr val="F9D252"/>
            </a:solidFill>
          </p:spPr>
        </p:sp>
        <p:sp>
          <p:nvSpPr>
            <p:cNvPr name="TextBox 8" id="8"/>
            <p:cNvSpPr txBox="true"/>
            <p:nvPr/>
          </p:nvSpPr>
          <p:spPr>
            <a:xfrm>
              <a:off x="0" y="-38100"/>
              <a:ext cx="1584639" cy="319928"/>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1998289" y="5107129"/>
            <a:ext cx="9350143" cy="1495233"/>
            <a:chOff x="0" y="0"/>
            <a:chExt cx="1762357" cy="281828"/>
          </a:xfrm>
        </p:grpSpPr>
        <p:sp>
          <p:nvSpPr>
            <p:cNvPr name="Freeform 10" id="10"/>
            <p:cNvSpPr/>
            <p:nvPr/>
          </p:nvSpPr>
          <p:spPr>
            <a:xfrm flipH="false" flipV="false" rot="0">
              <a:off x="0" y="0"/>
              <a:ext cx="1762357" cy="281828"/>
            </a:xfrm>
            <a:custGeom>
              <a:avLst/>
              <a:gdLst/>
              <a:ahLst/>
              <a:cxnLst/>
              <a:rect r="r" b="b" t="t" l="l"/>
              <a:pathLst>
                <a:path h="281828" w="1762357">
                  <a:moveTo>
                    <a:pt x="0" y="0"/>
                  </a:moveTo>
                  <a:lnTo>
                    <a:pt x="1762357" y="0"/>
                  </a:lnTo>
                  <a:lnTo>
                    <a:pt x="1762357" y="281828"/>
                  </a:lnTo>
                  <a:lnTo>
                    <a:pt x="0" y="281828"/>
                  </a:lnTo>
                  <a:close/>
                </a:path>
              </a:pathLst>
            </a:custGeom>
            <a:solidFill>
              <a:srgbClr val="F9D252"/>
            </a:solidFill>
          </p:spPr>
        </p:sp>
        <p:sp>
          <p:nvSpPr>
            <p:cNvPr name="TextBox 11" id="11"/>
            <p:cNvSpPr txBox="true"/>
            <p:nvPr/>
          </p:nvSpPr>
          <p:spPr>
            <a:xfrm>
              <a:off x="0" y="-38100"/>
              <a:ext cx="1762357" cy="319928"/>
            </a:xfrm>
            <a:prstGeom prst="rect">
              <a:avLst/>
            </a:prstGeom>
          </p:spPr>
          <p:txBody>
            <a:bodyPr anchor="ctr" rtlCol="false" tIns="54346" lIns="54346" bIns="54346" rIns="54346"/>
            <a:lstStyle/>
            <a:p>
              <a:pPr algn="ctr">
                <a:lnSpc>
                  <a:spcPts val="2799"/>
                </a:lnSpc>
              </a:pPr>
            </a:p>
          </p:txBody>
        </p:sp>
      </p:grpSp>
      <p:sp>
        <p:nvSpPr>
          <p:cNvPr name="TextBox 12" id="12"/>
          <p:cNvSpPr txBox="true"/>
          <p:nvPr/>
        </p:nvSpPr>
        <p:spPr>
          <a:xfrm rot="0">
            <a:off x="1590431" y="5020674"/>
            <a:ext cx="9904970" cy="1704975"/>
          </a:xfrm>
          <a:prstGeom prst="rect">
            <a:avLst/>
          </a:prstGeom>
        </p:spPr>
        <p:txBody>
          <a:bodyPr anchor="t" rtlCol="false" tIns="0" lIns="0" bIns="0" rIns="0">
            <a:spAutoFit/>
          </a:bodyPr>
          <a:lstStyle/>
          <a:p>
            <a:pPr algn="ctr">
              <a:lnSpc>
                <a:spcPts val="6720"/>
              </a:lnSpc>
            </a:pPr>
            <a:r>
              <a:rPr lang="en-US" b="true" sz="5600">
                <a:solidFill>
                  <a:srgbClr val="000000"/>
                </a:solidFill>
                <a:latin typeface="Open Sauce Bold"/>
                <a:ea typeface="Open Sauce Bold"/>
                <a:cs typeface="Open Sauce Bold"/>
                <a:sym typeface="Open Sauce Bold"/>
              </a:rPr>
              <a:t>DATA FOR A NEWS COMPANY</a:t>
            </a:r>
          </a:p>
        </p:txBody>
      </p:sp>
      <p:sp>
        <p:nvSpPr>
          <p:cNvPr name="TextBox 13" id="13"/>
          <p:cNvSpPr txBox="true"/>
          <p:nvPr/>
        </p:nvSpPr>
        <p:spPr>
          <a:xfrm rot="0">
            <a:off x="470586" y="3563488"/>
            <a:ext cx="9394822" cy="857250"/>
          </a:xfrm>
          <a:prstGeom prst="rect">
            <a:avLst/>
          </a:prstGeom>
        </p:spPr>
        <p:txBody>
          <a:bodyPr anchor="t" rtlCol="false" tIns="0" lIns="0" bIns="0" rIns="0">
            <a:spAutoFit/>
          </a:bodyPr>
          <a:lstStyle/>
          <a:p>
            <a:pPr algn="ctr">
              <a:lnSpc>
                <a:spcPts val="6720"/>
              </a:lnSpc>
            </a:pPr>
            <a:r>
              <a:rPr lang="en-US" b="true" sz="5600">
                <a:solidFill>
                  <a:srgbClr val="000000"/>
                </a:solidFill>
                <a:latin typeface="Open Sauce Bold"/>
                <a:ea typeface="Open Sauce Bold"/>
                <a:cs typeface="Open Sauce Bold"/>
                <a:sym typeface="Open Sauce Bold"/>
              </a:rPr>
              <a:t>VISUALIZING ELECTION </a:t>
            </a:r>
          </a:p>
        </p:txBody>
      </p:sp>
      <p:sp>
        <p:nvSpPr>
          <p:cNvPr name="TextBox 14" id="14"/>
          <p:cNvSpPr txBox="true"/>
          <p:nvPr/>
        </p:nvSpPr>
        <p:spPr>
          <a:xfrm rot="0">
            <a:off x="4750671" y="7030406"/>
            <a:ext cx="5813087" cy="2070100"/>
          </a:xfrm>
          <a:prstGeom prst="rect">
            <a:avLst/>
          </a:prstGeom>
        </p:spPr>
        <p:txBody>
          <a:bodyPr anchor="t" rtlCol="false" tIns="0" lIns="0" bIns="0" rIns="0">
            <a:spAutoFit/>
          </a:bodyPr>
          <a:lstStyle/>
          <a:p>
            <a:pPr algn="just">
              <a:lnSpc>
                <a:spcPts val="2749"/>
              </a:lnSpc>
            </a:pPr>
            <a:r>
              <a:rPr lang="en-US" b="true" sz="2499">
                <a:solidFill>
                  <a:srgbClr val="000000"/>
                </a:solidFill>
                <a:latin typeface="Open Sauce Bold"/>
                <a:ea typeface="Open Sauce Bold"/>
                <a:cs typeface="Open Sauce Bold"/>
                <a:sym typeface="Open Sauce Bold"/>
              </a:rPr>
              <a:t>PRESENTED BY: </a:t>
            </a:r>
          </a:p>
          <a:p>
            <a:pPr algn="just">
              <a:lnSpc>
                <a:spcPts val="2749"/>
              </a:lnSpc>
            </a:pPr>
            <a:r>
              <a:rPr lang="en-US" b="true" sz="2499">
                <a:solidFill>
                  <a:srgbClr val="000000"/>
                </a:solidFill>
                <a:latin typeface="Open Sauce Bold"/>
                <a:ea typeface="Open Sauce Bold"/>
                <a:cs typeface="Open Sauce Bold"/>
                <a:sym typeface="Open Sauce Bold"/>
              </a:rPr>
              <a:t>TEAM 4</a:t>
            </a:r>
          </a:p>
          <a:p>
            <a:pPr algn="just">
              <a:lnSpc>
                <a:spcPts val="2749"/>
              </a:lnSpc>
            </a:pPr>
            <a:r>
              <a:rPr lang="en-US" b="true" sz="2499">
                <a:solidFill>
                  <a:srgbClr val="000000"/>
                </a:solidFill>
                <a:latin typeface="Open Sauce Bold"/>
                <a:ea typeface="Open Sauce Bold"/>
                <a:cs typeface="Open Sauce Bold"/>
                <a:sym typeface="Open Sauce Bold"/>
              </a:rPr>
              <a:t>BHUMI KALA</a:t>
            </a:r>
          </a:p>
          <a:p>
            <a:pPr algn="just">
              <a:lnSpc>
                <a:spcPts val="2749"/>
              </a:lnSpc>
            </a:pPr>
            <a:r>
              <a:rPr lang="en-US" b="true" sz="2499">
                <a:solidFill>
                  <a:srgbClr val="000000"/>
                </a:solidFill>
                <a:latin typeface="Open Sauce Bold"/>
                <a:ea typeface="Open Sauce Bold"/>
                <a:cs typeface="Open Sauce Bold"/>
                <a:sym typeface="Open Sauce Bold"/>
              </a:rPr>
              <a:t>SANTOSH SK</a:t>
            </a:r>
          </a:p>
          <a:p>
            <a:pPr algn="just">
              <a:lnSpc>
                <a:spcPts val="2749"/>
              </a:lnSpc>
            </a:pPr>
            <a:r>
              <a:rPr lang="en-US" b="true" sz="2499">
                <a:solidFill>
                  <a:srgbClr val="000000"/>
                </a:solidFill>
                <a:latin typeface="Open Sauce Bold"/>
                <a:ea typeface="Open Sauce Bold"/>
                <a:cs typeface="Open Sauce Bold"/>
                <a:sym typeface="Open Sauce Bold"/>
              </a:rPr>
              <a:t>SRINIBAS MASANTA</a:t>
            </a:r>
          </a:p>
          <a:p>
            <a:pPr algn="just">
              <a:lnSpc>
                <a:spcPts val="2749"/>
              </a:lnSpc>
              <a:spcBef>
                <a:spcPct val="0"/>
              </a:spcBef>
            </a:pPr>
            <a:r>
              <a:rPr lang="en-US" b="true" sz="2499">
                <a:solidFill>
                  <a:srgbClr val="000000"/>
                </a:solidFill>
                <a:latin typeface="Open Sauce Bold"/>
                <a:ea typeface="Open Sauce Bold"/>
                <a:cs typeface="Open Sauce Bold"/>
                <a:sym typeface="Open Sauce Bold"/>
              </a:rPr>
              <a:t>VAIBHAV YADAV       </a:t>
            </a:r>
          </a:p>
        </p:txBody>
      </p:sp>
      <p:sp>
        <p:nvSpPr>
          <p:cNvPr name="Freeform 15" id="15"/>
          <p:cNvSpPr/>
          <p:nvPr/>
        </p:nvSpPr>
        <p:spPr>
          <a:xfrm flipH="false" flipV="false" rot="-2598766">
            <a:off x="-12371" y="8054694"/>
            <a:ext cx="2858287" cy="2780334"/>
          </a:xfrm>
          <a:custGeom>
            <a:avLst/>
            <a:gdLst/>
            <a:ahLst/>
            <a:cxnLst/>
            <a:rect r="r" b="b" t="t" l="l"/>
            <a:pathLst>
              <a:path h="2780334" w="2858287">
                <a:moveTo>
                  <a:pt x="0" y="0"/>
                </a:moveTo>
                <a:lnTo>
                  <a:pt x="2858288" y="0"/>
                </a:lnTo>
                <a:lnTo>
                  <a:pt x="2858288" y="2780334"/>
                </a:lnTo>
                <a:lnTo>
                  <a:pt x="0" y="2780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0" y="21352"/>
            <a:ext cx="3180862" cy="3180862"/>
          </a:xfrm>
          <a:custGeom>
            <a:avLst/>
            <a:gdLst/>
            <a:ahLst/>
            <a:cxnLst/>
            <a:rect r="r" b="b" t="t" l="l"/>
            <a:pathLst>
              <a:path h="3180862" w="3180862">
                <a:moveTo>
                  <a:pt x="0" y="0"/>
                </a:moveTo>
                <a:lnTo>
                  <a:pt x="3180862" y="0"/>
                </a:lnTo>
                <a:lnTo>
                  <a:pt x="3180862" y="3180862"/>
                </a:lnTo>
                <a:lnTo>
                  <a:pt x="0" y="3180862"/>
                </a:lnTo>
                <a:lnTo>
                  <a:pt x="0" y="0"/>
                </a:lnTo>
                <a:close/>
              </a:path>
            </a:pathLst>
          </a:custGeom>
          <a:blipFill>
            <a:blip r:embed="rId6"/>
            <a:stretch>
              <a:fillRect l="0" t="0" r="0" b="0"/>
            </a:stretch>
          </a:blipFill>
          <a:ln cap="sq">
            <a:noFill/>
            <a:prstDash val="solid"/>
            <a:miter/>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3147817" y="0"/>
            <a:ext cx="3615339" cy="11101557"/>
            <a:chOff x="0" y="0"/>
            <a:chExt cx="952188" cy="2923867"/>
          </a:xfrm>
        </p:grpSpPr>
        <p:sp>
          <p:nvSpPr>
            <p:cNvPr name="Freeform 3" id="3"/>
            <p:cNvSpPr/>
            <p:nvPr/>
          </p:nvSpPr>
          <p:spPr>
            <a:xfrm flipH="false" flipV="false" rot="0">
              <a:off x="0" y="0"/>
              <a:ext cx="952188" cy="2923867"/>
            </a:xfrm>
            <a:custGeom>
              <a:avLst/>
              <a:gdLst/>
              <a:ahLst/>
              <a:cxnLst/>
              <a:rect r="r" b="b" t="t" l="l"/>
              <a:pathLst>
                <a:path h="2923867" w="952188">
                  <a:moveTo>
                    <a:pt x="0" y="0"/>
                  </a:moveTo>
                  <a:lnTo>
                    <a:pt x="952188" y="0"/>
                  </a:lnTo>
                  <a:lnTo>
                    <a:pt x="952188" y="2923867"/>
                  </a:lnTo>
                  <a:lnTo>
                    <a:pt x="0" y="2923867"/>
                  </a:lnTo>
                  <a:close/>
                </a:path>
              </a:pathLst>
            </a:custGeom>
            <a:solidFill>
              <a:srgbClr val="D0443F"/>
            </a:solidFill>
          </p:spPr>
        </p:sp>
        <p:sp>
          <p:nvSpPr>
            <p:cNvPr name="TextBox 4" id="4"/>
            <p:cNvSpPr txBox="true"/>
            <p:nvPr/>
          </p:nvSpPr>
          <p:spPr>
            <a:xfrm>
              <a:off x="0" y="-38100"/>
              <a:ext cx="952188" cy="2961967"/>
            </a:xfrm>
            <a:prstGeom prst="rect">
              <a:avLst/>
            </a:prstGeom>
          </p:spPr>
          <p:txBody>
            <a:bodyPr anchor="ctr" rtlCol="false" tIns="50800" lIns="50800" bIns="50800" rIns="50800"/>
            <a:lstStyle/>
            <a:p>
              <a:pPr algn="ctr">
                <a:lnSpc>
                  <a:spcPts val="2799"/>
                </a:lnSpc>
              </a:pPr>
            </a:p>
          </p:txBody>
        </p:sp>
      </p:grpSp>
      <p:sp>
        <p:nvSpPr>
          <p:cNvPr name="TextBox 5" id="5"/>
          <p:cNvSpPr txBox="true"/>
          <p:nvPr/>
        </p:nvSpPr>
        <p:spPr>
          <a:xfrm rot="0">
            <a:off x="728513" y="460094"/>
            <a:ext cx="18783199" cy="1123950"/>
          </a:xfrm>
          <a:prstGeom prst="rect">
            <a:avLst/>
          </a:prstGeom>
        </p:spPr>
        <p:txBody>
          <a:bodyPr anchor="t" rtlCol="false" tIns="0" lIns="0" bIns="0" rIns="0">
            <a:spAutoFit/>
          </a:bodyPr>
          <a:lstStyle/>
          <a:p>
            <a:pPr algn="l">
              <a:lnSpc>
                <a:spcPts val="8880"/>
              </a:lnSpc>
            </a:pPr>
            <a:r>
              <a:rPr lang="en-US" sz="7400" b="true">
                <a:solidFill>
                  <a:srgbClr val="000000"/>
                </a:solidFill>
                <a:latin typeface="Open Sauce Bold"/>
                <a:ea typeface="Open Sauce Bold"/>
                <a:cs typeface="Open Sauce Bold"/>
                <a:sym typeface="Open Sauce Bold"/>
              </a:rPr>
              <a:t>HISTORICAL TRENDS DASHBOARD</a:t>
            </a:r>
          </a:p>
        </p:txBody>
      </p:sp>
      <p:sp>
        <p:nvSpPr>
          <p:cNvPr name="TextBox 6" id="6"/>
          <p:cNvSpPr txBox="true"/>
          <p:nvPr/>
        </p:nvSpPr>
        <p:spPr>
          <a:xfrm rot="0">
            <a:off x="9461619" y="3455278"/>
            <a:ext cx="7946834" cy="4210050"/>
          </a:xfrm>
          <a:prstGeom prst="rect">
            <a:avLst/>
          </a:prstGeom>
        </p:spPr>
        <p:txBody>
          <a:bodyPr anchor="t" rtlCol="false" tIns="0" lIns="0" bIns="0" rIns="0">
            <a:spAutoFit/>
          </a:bodyPr>
          <a:lstStyle/>
          <a:p>
            <a:pPr algn="l" marL="647700" indent="-323850" lvl="1">
              <a:lnSpc>
                <a:spcPts val="3300"/>
              </a:lnSpc>
              <a:buFont typeface="Arial"/>
              <a:buChar char="•"/>
            </a:pPr>
            <a:r>
              <a:rPr lang="en-US" sz="3000">
                <a:solidFill>
                  <a:srgbClr val="000000"/>
                </a:solidFill>
                <a:latin typeface="Open Sauce"/>
                <a:ea typeface="Open Sauce"/>
                <a:cs typeface="Open Sauce"/>
                <a:sym typeface="Open Sauce"/>
              </a:rPr>
              <a:t>Elections are not just numbers; they are stories of shifting public trust.</a:t>
            </a:r>
          </a:p>
          <a:p>
            <a:pPr algn="l" marL="647700" indent="-323850" lvl="1">
              <a:lnSpc>
                <a:spcPts val="3300"/>
              </a:lnSpc>
              <a:buFont typeface="Arial"/>
              <a:buChar char="•"/>
            </a:pPr>
            <a:r>
              <a:rPr lang="en-US" sz="3000">
                <a:solidFill>
                  <a:srgbClr val="000000"/>
                </a:solidFill>
                <a:latin typeface="Open Sauce"/>
                <a:ea typeface="Open Sauce"/>
                <a:cs typeface="Open Sauce"/>
                <a:sym typeface="Open Sauce"/>
              </a:rPr>
              <a:t>Historical vote shares and turnout patterns reveal:</a:t>
            </a:r>
          </a:p>
          <a:p>
            <a:pPr algn="l" marL="1295400" indent="-431800" lvl="2">
              <a:lnSpc>
                <a:spcPts val="3300"/>
              </a:lnSpc>
              <a:buFont typeface="Arial"/>
              <a:buChar char="⚬"/>
            </a:pPr>
            <a:r>
              <a:rPr lang="en-US" sz="3000">
                <a:solidFill>
                  <a:srgbClr val="000000"/>
                </a:solidFill>
                <a:latin typeface="Open Sauce"/>
                <a:ea typeface="Open Sauce"/>
                <a:cs typeface="Open Sauce"/>
                <a:sym typeface="Open Sauce"/>
              </a:rPr>
              <a:t>What drives voter behavior?</a:t>
            </a:r>
          </a:p>
          <a:p>
            <a:pPr algn="l" marL="1295400" indent="-431800" lvl="2">
              <a:lnSpc>
                <a:spcPts val="3300"/>
              </a:lnSpc>
              <a:buFont typeface="Arial"/>
              <a:buChar char="⚬"/>
            </a:pPr>
            <a:r>
              <a:rPr lang="en-US" sz="3000">
                <a:solidFill>
                  <a:srgbClr val="000000"/>
                </a:solidFill>
                <a:latin typeface="Open Sauce"/>
                <a:ea typeface="Open Sauce"/>
                <a:cs typeface="Open Sauce"/>
                <a:sym typeface="Open Sauce"/>
              </a:rPr>
              <a:t>Where do parties rise or decline?</a:t>
            </a:r>
          </a:p>
          <a:p>
            <a:pPr algn="l" marL="1295400" indent="-431800" lvl="2">
              <a:lnSpc>
                <a:spcPts val="3300"/>
              </a:lnSpc>
              <a:buFont typeface="Arial"/>
              <a:buChar char="⚬"/>
            </a:pPr>
            <a:r>
              <a:rPr lang="en-US" sz="3000">
                <a:solidFill>
                  <a:srgbClr val="000000"/>
                </a:solidFill>
                <a:latin typeface="Open Sauce"/>
                <a:ea typeface="Open Sauce"/>
                <a:cs typeface="Open Sauce"/>
                <a:sym typeface="Open Sauce"/>
              </a:rPr>
              <a:t>Which regions decide outcomes?</a:t>
            </a:r>
          </a:p>
          <a:p>
            <a:pPr algn="l" marL="647700" indent="-323850" lvl="1">
              <a:lnSpc>
                <a:spcPts val="3300"/>
              </a:lnSpc>
              <a:buFont typeface="Arial"/>
              <a:buChar char="•"/>
            </a:pPr>
            <a:r>
              <a:rPr lang="en-US" sz="3000">
                <a:solidFill>
                  <a:srgbClr val="000000"/>
                </a:solidFill>
                <a:latin typeface="Open Sauce"/>
                <a:ea typeface="Open Sauce"/>
                <a:cs typeface="Open Sauce"/>
                <a:sym typeface="Open Sauce"/>
              </a:rPr>
              <a:t>Our dashboard turns raw data into narratives of democracy.</a:t>
            </a:r>
          </a:p>
          <a:p>
            <a:pPr algn="l">
              <a:lnSpc>
                <a:spcPts val="3300"/>
              </a:lnSpc>
            </a:pPr>
          </a:p>
        </p:txBody>
      </p:sp>
      <p:sp>
        <p:nvSpPr>
          <p:cNvPr name="AutoShape 7" id="7"/>
          <p:cNvSpPr/>
          <p:nvPr/>
        </p:nvSpPr>
        <p:spPr>
          <a:xfrm>
            <a:off x="13790213" y="1978037"/>
            <a:ext cx="7990202" cy="0"/>
          </a:xfrm>
          <a:prstGeom prst="line">
            <a:avLst/>
          </a:prstGeom>
          <a:ln cap="flat" w="19050">
            <a:solidFill>
              <a:srgbClr val="000000"/>
            </a:solidFill>
            <a:prstDash val="solid"/>
            <a:headEnd type="none" len="sm" w="sm"/>
            <a:tailEnd type="none" len="sm" w="sm"/>
          </a:ln>
        </p:spPr>
      </p:sp>
      <p:grpSp>
        <p:nvGrpSpPr>
          <p:cNvPr name="Group 8" id="8"/>
          <p:cNvGrpSpPr/>
          <p:nvPr/>
        </p:nvGrpSpPr>
        <p:grpSpPr>
          <a:xfrm rot="0">
            <a:off x="13703116" y="1803119"/>
            <a:ext cx="368886" cy="36888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8A8"/>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7090834" y="9139909"/>
            <a:ext cx="635238" cy="63523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8A8"/>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799"/>
                </a:lnSpc>
              </a:pPr>
              <a:r>
                <a:rPr lang="en-US" sz="1999">
                  <a:solidFill>
                    <a:srgbClr val="FAFAFA"/>
                  </a:solidFill>
                  <a:latin typeface="Open Sauce"/>
                  <a:ea typeface="Open Sauce"/>
                  <a:cs typeface="Open Sauce"/>
                  <a:sym typeface="Open Sauce"/>
                </a:rPr>
                <a:t>10</a:t>
              </a:r>
            </a:p>
          </p:txBody>
        </p:sp>
      </p:grpSp>
      <p:sp>
        <p:nvSpPr>
          <p:cNvPr name="Freeform 14" id="14"/>
          <p:cNvSpPr/>
          <p:nvPr/>
        </p:nvSpPr>
        <p:spPr>
          <a:xfrm flipH="false" flipV="false" rot="0">
            <a:off x="363948" y="1584044"/>
            <a:ext cx="8926861" cy="8915702"/>
          </a:xfrm>
          <a:custGeom>
            <a:avLst/>
            <a:gdLst/>
            <a:ahLst/>
            <a:cxnLst/>
            <a:rect r="r" b="b" t="t" l="l"/>
            <a:pathLst>
              <a:path h="8915702" w="8926861">
                <a:moveTo>
                  <a:pt x="0" y="0"/>
                </a:moveTo>
                <a:lnTo>
                  <a:pt x="8926860" y="0"/>
                </a:lnTo>
                <a:lnTo>
                  <a:pt x="8926860" y="8915702"/>
                </a:lnTo>
                <a:lnTo>
                  <a:pt x="0" y="8915702"/>
                </a:lnTo>
                <a:lnTo>
                  <a:pt x="0" y="0"/>
                </a:lnTo>
                <a:close/>
              </a:path>
            </a:pathLst>
          </a:custGeom>
          <a:blipFill>
            <a:blip r:embed="rId2"/>
            <a:stretch>
              <a:fillRect l="0" t="0" r="0" b="0"/>
            </a:stretch>
          </a:blipFill>
        </p:spPr>
      </p:sp>
      <p:sp>
        <p:nvSpPr>
          <p:cNvPr name="Freeform 15" id="15"/>
          <p:cNvSpPr/>
          <p:nvPr/>
        </p:nvSpPr>
        <p:spPr>
          <a:xfrm flipH="false" flipV="false" rot="0">
            <a:off x="2242107" y="2923792"/>
            <a:ext cx="5170542" cy="6334508"/>
          </a:xfrm>
          <a:custGeom>
            <a:avLst/>
            <a:gdLst/>
            <a:ahLst/>
            <a:cxnLst/>
            <a:rect r="r" b="b" t="t" l="l"/>
            <a:pathLst>
              <a:path h="6334508" w="5170542">
                <a:moveTo>
                  <a:pt x="0" y="0"/>
                </a:moveTo>
                <a:lnTo>
                  <a:pt x="5170542" y="0"/>
                </a:lnTo>
                <a:lnTo>
                  <a:pt x="5170542" y="6334508"/>
                </a:lnTo>
                <a:lnTo>
                  <a:pt x="0" y="6334508"/>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6532679" cy="9258300"/>
          </a:xfrm>
          <a:custGeom>
            <a:avLst/>
            <a:gdLst/>
            <a:ahLst/>
            <a:cxnLst/>
            <a:rect r="r" b="b" t="t" l="l"/>
            <a:pathLst>
              <a:path h="9258300" w="16532679">
                <a:moveTo>
                  <a:pt x="0" y="0"/>
                </a:moveTo>
                <a:lnTo>
                  <a:pt x="16532679" y="0"/>
                </a:lnTo>
                <a:lnTo>
                  <a:pt x="16532679" y="9258300"/>
                </a:lnTo>
                <a:lnTo>
                  <a:pt x="0" y="9258300"/>
                </a:lnTo>
                <a:lnTo>
                  <a:pt x="0" y="0"/>
                </a:lnTo>
                <a:close/>
              </a:path>
            </a:pathLst>
          </a:custGeom>
          <a:blipFill>
            <a:blip r:embed="rId2"/>
            <a:stretch>
              <a:fillRect l="0" t="0" r="0" b="0"/>
            </a:stretch>
          </a:blipFill>
        </p:spPr>
      </p:sp>
      <p:sp>
        <p:nvSpPr>
          <p:cNvPr name="TextBox 3" id="3"/>
          <p:cNvSpPr txBox="true"/>
          <p:nvPr/>
        </p:nvSpPr>
        <p:spPr>
          <a:xfrm rot="0">
            <a:off x="6040767" y="9525"/>
            <a:ext cx="11218533" cy="1085850"/>
          </a:xfrm>
          <a:prstGeom prst="rect">
            <a:avLst/>
          </a:prstGeom>
        </p:spPr>
        <p:txBody>
          <a:bodyPr anchor="t" rtlCol="false" tIns="0" lIns="0" bIns="0" rIns="0">
            <a:spAutoFit/>
          </a:bodyPr>
          <a:lstStyle/>
          <a:p>
            <a:pPr algn="l">
              <a:lnSpc>
                <a:spcPts val="8640"/>
              </a:lnSpc>
            </a:pPr>
            <a:r>
              <a:rPr lang="en-US" b="true" sz="7200">
                <a:solidFill>
                  <a:srgbClr val="000000"/>
                </a:solidFill>
                <a:latin typeface="Open Sauce Bold"/>
                <a:ea typeface="Open Sauce Bold"/>
                <a:cs typeface="Open Sauce Bold"/>
                <a:sym typeface="Open Sauce Bold"/>
              </a:rPr>
              <a:t>DASHBOARD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768071">
            <a:off x="-4776963" y="9084819"/>
            <a:ext cx="14386724" cy="2801803"/>
            <a:chOff x="0" y="0"/>
            <a:chExt cx="3789096" cy="737923"/>
          </a:xfrm>
        </p:grpSpPr>
        <p:sp>
          <p:nvSpPr>
            <p:cNvPr name="Freeform 3" id="3"/>
            <p:cNvSpPr/>
            <p:nvPr/>
          </p:nvSpPr>
          <p:spPr>
            <a:xfrm flipH="false" flipV="false" rot="0">
              <a:off x="0" y="0"/>
              <a:ext cx="3789096" cy="737923"/>
            </a:xfrm>
            <a:custGeom>
              <a:avLst/>
              <a:gdLst/>
              <a:ahLst/>
              <a:cxnLst/>
              <a:rect r="r" b="b" t="t" l="l"/>
              <a:pathLst>
                <a:path h="737923" w="3789096">
                  <a:moveTo>
                    <a:pt x="0" y="0"/>
                  </a:moveTo>
                  <a:lnTo>
                    <a:pt x="3789096" y="0"/>
                  </a:lnTo>
                  <a:lnTo>
                    <a:pt x="3789096" y="737923"/>
                  </a:lnTo>
                  <a:lnTo>
                    <a:pt x="0" y="737923"/>
                  </a:lnTo>
                  <a:close/>
                </a:path>
              </a:pathLst>
            </a:custGeom>
            <a:solidFill>
              <a:srgbClr val="F9D252"/>
            </a:solidFill>
          </p:spPr>
        </p:sp>
        <p:sp>
          <p:nvSpPr>
            <p:cNvPr name="TextBox 4" id="4"/>
            <p:cNvSpPr txBox="true"/>
            <p:nvPr/>
          </p:nvSpPr>
          <p:spPr>
            <a:xfrm>
              <a:off x="0" y="-38100"/>
              <a:ext cx="3789096" cy="776023"/>
            </a:xfrm>
            <a:prstGeom prst="rect">
              <a:avLst/>
            </a:prstGeom>
          </p:spPr>
          <p:txBody>
            <a:bodyPr anchor="ctr" rtlCol="false" tIns="50800" lIns="50800" bIns="50800" rIns="50800"/>
            <a:lstStyle/>
            <a:p>
              <a:pPr algn="ctr">
                <a:lnSpc>
                  <a:spcPts val="2799"/>
                </a:lnSpc>
              </a:pPr>
            </a:p>
          </p:txBody>
        </p:sp>
      </p:grpSp>
      <p:sp>
        <p:nvSpPr>
          <p:cNvPr name="TextBox 5" id="5"/>
          <p:cNvSpPr txBox="true"/>
          <p:nvPr/>
        </p:nvSpPr>
        <p:spPr>
          <a:xfrm rot="0">
            <a:off x="887390" y="814916"/>
            <a:ext cx="15019898" cy="1257300"/>
          </a:xfrm>
          <a:prstGeom prst="rect">
            <a:avLst/>
          </a:prstGeom>
        </p:spPr>
        <p:txBody>
          <a:bodyPr anchor="t" rtlCol="false" tIns="0" lIns="0" bIns="0" rIns="0">
            <a:spAutoFit/>
          </a:bodyPr>
          <a:lstStyle/>
          <a:p>
            <a:pPr algn="l">
              <a:lnSpc>
                <a:spcPts val="9839"/>
              </a:lnSpc>
            </a:pPr>
            <a:r>
              <a:rPr lang="en-US" b="true" sz="8199">
                <a:solidFill>
                  <a:srgbClr val="000000"/>
                </a:solidFill>
                <a:latin typeface="Open Sauce Bold"/>
                <a:ea typeface="Open Sauce Bold"/>
                <a:cs typeface="Open Sauce Bold"/>
                <a:sym typeface="Open Sauce Bold"/>
              </a:rPr>
              <a:t>DEMOGRAPHIC TRENDS</a:t>
            </a:r>
          </a:p>
        </p:txBody>
      </p:sp>
      <p:sp>
        <p:nvSpPr>
          <p:cNvPr name="TextBox 6" id="6"/>
          <p:cNvSpPr txBox="true"/>
          <p:nvPr/>
        </p:nvSpPr>
        <p:spPr>
          <a:xfrm rot="0">
            <a:off x="5300808" y="2848779"/>
            <a:ext cx="12425263" cy="5048250"/>
          </a:xfrm>
          <a:prstGeom prst="rect">
            <a:avLst/>
          </a:prstGeom>
        </p:spPr>
        <p:txBody>
          <a:bodyPr anchor="t" rtlCol="false" tIns="0" lIns="0" bIns="0" rIns="0">
            <a:spAutoFit/>
          </a:bodyPr>
          <a:lstStyle/>
          <a:p>
            <a:pPr algn="l">
              <a:lnSpc>
                <a:spcPts val="3300"/>
              </a:lnSpc>
            </a:pPr>
            <a:r>
              <a:rPr lang="en-US" sz="3000">
                <a:solidFill>
                  <a:srgbClr val="000000"/>
                </a:solidFill>
                <a:latin typeface="Open Sauce"/>
                <a:ea typeface="Open Sauce"/>
                <a:cs typeface="Open Sauce"/>
                <a:sym typeface="Open Sauce"/>
              </a:rPr>
              <a:t>Lok Sabha Election Insights</a:t>
            </a:r>
          </a:p>
          <a:p>
            <a:pPr algn="l" marL="647700" indent="-323850" lvl="1">
              <a:lnSpc>
                <a:spcPts val="3300"/>
              </a:lnSpc>
              <a:buFont typeface="Arial"/>
              <a:buChar char="•"/>
            </a:pPr>
            <a:r>
              <a:rPr lang="en-US" sz="3000">
                <a:solidFill>
                  <a:srgbClr val="000000"/>
                </a:solidFill>
                <a:latin typeface="Open Sauce"/>
                <a:ea typeface="Open Sauce"/>
                <a:cs typeface="Open Sauce"/>
                <a:sym typeface="Open Sauce"/>
              </a:rPr>
              <a:t>Scale: 834M electors, 8,047 candidates, 2,562 constituencies, 145 parties.</a:t>
            </a:r>
          </a:p>
          <a:p>
            <a:pPr algn="l" marL="647700" indent="-323850" lvl="1">
              <a:lnSpc>
                <a:spcPts val="3300"/>
              </a:lnSpc>
              <a:buFont typeface="Arial"/>
              <a:buChar char="•"/>
            </a:pPr>
            <a:r>
              <a:rPr lang="en-US" sz="3000">
                <a:solidFill>
                  <a:srgbClr val="000000"/>
                </a:solidFill>
                <a:latin typeface="Open Sauce"/>
                <a:ea typeface="Open Sauce"/>
                <a:cs typeface="Open Sauce"/>
                <a:sym typeface="Open Sauce"/>
              </a:rPr>
              <a:t>Key Findings:</a:t>
            </a:r>
          </a:p>
          <a:p>
            <a:pPr algn="l" marL="1295400" indent="-431800" lvl="2">
              <a:lnSpc>
                <a:spcPts val="3300"/>
              </a:lnSpc>
              <a:buFont typeface="Arial"/>
              <a:buChar char="⚬"/>
            </a:pPr>
            <a:r>
              <a:rPr lang="en-US" sz="3000">
                <a:solidFill>
                  <a:srgbClr val="000000"/>
                </a:solidFill>
                <a:latin typeface="Open Sauce"/>
                <a:ea typeface="Open Sauce"/>
                <a:cs typeface="Open Sauce"/>
                <a:sym typeface="Open Sauce"/>
              </a:rPr>
              <a:t>Mulayam Singh Yadav represents the largest electorate (12M+), followed by other political heavyweights.</a:t>
            </a:r>
          </a:p>
          <a:p>
            <a:pPr algn="l" marL="1295400" indent="-431800" lvl="2">
              <a:lnSpc>
                <a:spcPts val="3300"/>
              </a:lnSpc>
              <a:buFont typeface="Arial"/>
              <a:buChar char="⚬"/>
            </a:pPr>
            <a:r>
              <a:rPr lang="en-US" sz="3000">
                <a:solidFill>
                  <a:srgbClr val="000000"/>
                </a:solidFill>
                <a:latin typeface="Open Sauce"/>
                <a:ea typeface="Open Sauce"/>
                <a:cs typeface="Open Sauce"/>
                <a:sym typeface="Open Sauce"/>
              </a:rPr>
              <a:t>Candidate gender breakdown reveals male dominance across parties; female representation remains low.</a:t>
            </a:r>
          </a:p>
          <a:p>
            <a:pPr algn="l" marL="1295400" indent="-431800" lvl="2">
              <a:lnSpc>
                <a:spcPts val="3300"/>
              </a:lnSpc>
              <a:buFont typeface="Arial"/>
              <a:buChar char="⚬"/>
            </a:pPr>
            <a:r>
              <a:rPr lang="en-US" sz="3000">
                <a:solidFill>
                  <a:srgbClr val="000000"/>
                </a:solidFill>
                <a:latin typeface="Open Sauce"/>
                <a:ea typeface="Open Sauce"/>
                <a:cs typeface="Open Sauce"/>
                <a:sym typeface="Open Sauce"/>
              </a:rPr>
              <a:t>Seats won are distributed across key constituencies, allowing identification of major strongholds and local dynamics.</a:t>
            </a:r>
          </a:p>
          <a:p>
            <a:pPr algn="l">
              <a:lnSpc>
                <a:spcPts val="3300"/>
              </a:lnSpc>
            </a:pPr>
          </a:p>
        </p:txBody>
      </p:sp>
      <p:sp>
        <p:nvSpPr>
          <p:cNvPr name="Freeform 7" id="7"/>
          <p:cNvSpPr/>
          <p:nvPr/>
        </p:nvSpPr>
        <p:spPr>
          <a:xfrm flipH="false" flipV="false" rot="0">
            <a:off x="-1409619" y="1696254"/>
            <a:ext cx="6710428" cy="8248093"/>
          </a:xfrm>
          <a:custGeom>
            <a:avLst/>
            <a:gdLst/>
            <a:ahLst/>
            <a:cxnLst/>
            <a:rect r="r" b="b" t="t" l="l"/>
            <a:pathLst>
              <a:path h="8248093" w="6710428">
                <a:moveTo>
                  <a:pt x="0" y="0"/>
                </a:moveTo>
                <a:lnTo>
                  <a:pt x="6710427" y="0"/>
                </a:lnTo>
                <a:lnTo>
                  <a:pt x="6710427" y="8248094"/>
                </a:lnTo>
                <a:lnTo>
                  <a:pt x="0" y="8248094"/>
                </a:lnTo>
                <a:lnTo>
                  <a:pt x="0" y="0"/>
                </a:lnTo>
                <a:close/>
              </a:path>
            </a:pathLst>
          </a:custGeom>
          <a:blipFill>
            <a:blip r:embed="rId2">
              <a:extLst>
                <a:ext uri="{96DAC541-7B7A-43D3-8B79-37D633B846F1}">
                  <asvg:svgBlip xmlns:asvg="http://schemas.microsoft.com/office/drawing/2016/SVG/main" r:embed="rId3"/>
                </a:ext>
              </a:extLst>
            </a:blip>
            <a:stretch>
              <a:fillRect l="0" t="0" r="-187672" b="0"/>
            </a:stretch>
          </a:blipFill>
        </p:spPr>
      </p:sp>
      <p:grpSp>
        <p:nvGrpSpPr>
          <p:cNvPr name="Group 8" id="8"/>
          <p:cNvGrpSpPr/>
          <p:nvPr/>
        </p:nvGrpSpPr>
        <p:grpSpPr>
          <a:xfrm rot="458373">
            <a:off x="9057275" y="-1244447"/>
            <a:ext cx="12619379" cy="2488895"/>
            <a:chOff x="0" y="0"/>
            <a:chExt cx="16825839" cy="3318527"/>
          </a:xfrm>
        </p:grpSpPr>
        <p:sp>
          <p:nvSpPr>
            <p:cNvPr name="Freeform 9" id="9"/>
            <p:cNvSpPr/>
            <p:nvPr/>
          </p:nvSpPr>
          <p:spPr>
            <a:xfrm flipH="false" flipV="false" rot="0">
              <a:off x="0" y="0"/>
              <a:ext cx="5836560" cy="2925576"/>
            </a:xfrm>
            <a:custGeom>
              <a:avLst/>
              <a:gdLst/>
              <a:ahLst/>
              <a:cxnLst/>
              <a:rect r="r" b="b" t="t" l="l"/>
              <a:pathLst>
                <a:path h="2925576" w="5836560">
                  <a:moveTo>
                    <a:pt x="0" y="0"/>
                  </a:moveTo>
                  <a:lnTo>
                    <a:pt x="5836560" y="0"/>
                  </a:lnTo>
                  <a:lnTo>
                    <a:pt x="5836560" y="2925576"/>
                  </a:lnTo>
                  <a:lnTo>
                    <a:pt x="0" y="2925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525798" y="205119"/>
              <a:ext cx="5836560" cy="2925576"/>
            </a:xfrm>
            <a:custGeom>
              <a:avLst/>
              <a:gdLst/>
              <a:ahLst/>
              <a:cxnLst/>
              <a:rect r="r" b="b" t="t" l="l"/>
              <a:pathLst>
                <a:path h="2925576" w="5836560">
                  <a:moveTo>
                    <a:pt x="0" y="0"/>
                  </a:moveTo>
                  <a:lnTo>
                    <a:pt x="5836560" y="0"/>
                  </a:lnTo>
                  <a:lnTo>
                    <a:pt x="5836560" y="2925576"/>
                  </a:lnTo>
                  <a:lnTo>
                    <a:pt x="0" y="2925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0989279" y="392951"/>
              <a:ext cx="5836560" cy="2925576"/>
            </a:xfrm>
            <a:custGeom>
              <a:avLst/>
              <a:gdLst/>
              <a:ahLst/>
              <a:cxnLst/>
              <a:rect r="r" b="b" t="t" l="l"/>
              <a:pathLst>
                <a:path h="2925576" w="5836560">
                  <a:moveTo>
                    <a:pt x="0" y="0"/>
                  </a:moveTo>
                  <a:lnTo>
                    <a:pt x="5836560" y="0"/>
                  </a:lnTo>
                  <a:lnTo>
                    <a:pt x="5836560" y="2925576"/>
                  </a:lnTo>
                  <a:lnTo>
                    <a:pt x="0" y="2925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2" id="12"/>
          <p:cNvGrpSpPr/>
          <p:nvPr/>
        </p:nvGrpSpPr>
        <p:grpSpPr>
          <a:xfrm rot="0">
            <a:off x="17090834" y="9139909"/>
            <a:ext cx="635238" cy="63523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0443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799"/>
                </a:lnSpc>
              </a:pPr>
              <a:r>
                <a:rPr lang="en-US" sz="1999">
                  <a:solidFill>
                    <a:srgbClr val="FAFAFA"/>
                  </a:solidFill>
                  <a:latin typeface="Open Sauce"/>
                  <a:ea typeface="Open Sauce"/>
                  <a:cs typeface="Open Sauce"/>
                  <a:sym typeface="Open Sauce"/>
                </a:rPr>
                <a:t>12</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Freeform 2" id="2"/>
          <p:cNvSpPr/>
          <p:nvPr/>
        </p:nvSpPr>
        <p:spPr>
          <a:xfrm flipH="false" flipV="false" rot="0">
            <a:off x="626532" y="1028700"/>
            <a:ext cx="17034937" cy="9560858"/>
          </a:xfrm>
          <a:custGeom>
            <a:avLst/>
            <a:gdLst/>
            <a:ahLst/>
            <a:cxnLst/>
            <a:rect r="r" b="b" t="t" l="l"/>
            <a:pathLst>
              <a:path h="9560858" w="17034937">
                <a:moveTo>
                  <a:pt x="0" y="0"/>
                </a:moveTo>
                <a:lnTo>
                  <a:pt x="17034936" y="0"/>
                </a:lnTo>
                <a:lnTo>
                  <a:pt x="17034936" y="9560858"/>
                </a:lnTo>
                <a:lnTo>
                  <a:pt x="0" y="9560858"/>
                </a:lnTo>
                <a:lnTo>
                  <a:pt x="0" y="0"/>
                </a:lnTo>
                <a:close/>
              </a:path>
            </a:pathLst>
          </a:custGeom>
          <a:blipFill>
            <a:blip r:embed="rId2"/>
            <a:stretch>
              <a:fillRect l="0" t="0" r="0" b="0"/>
            </a:stretch>
          </a:blipFill>
        </p:spPr>
      </p:sp>
      <p:sp>
        <p:nvSpPr>
          <p:cNvPr name="TextBox 3" id="3"/>
          <p:cNvSpPr txBox="true"/>
          <p:nvPr/>
        </p:nvSpPr>
        <p:spPr>
          <a:xfrm rot="0">
            <a:off x="6040767" y="9525"/>
            <a:ext cx="11218533" cy="1085850"/>
          </a:xfrm>
          <a:prstGeom prst="rect">
            <a:avLst/>
          </a:prstGeom>
        </p:spPr>
        <p:txBody>
          <a:bodyPr anchor="t" rtlCol="false" tIns="0" lIns="0" bIns="0" rIns="0">
            <a:spAutoFit/>
          </a:bodyPr>
          <a:lstStyle/>
          <a:p>
            <a:pPr algn="l">
              <a:lnSpc>
                <a:spcPts val="8640"/>
              </a:lnSpc>
            </a:pPr>
            <a:r>
              <a:rPr lang="en-US" b="true" sz="7200">
                <a:solidFill>
                  <a:srgbClr val="000000"/>
                </a:solidFill>
                <a:latin typeface="Open Sauce Bold"/>
                <a:ea typeface="Open Sauce Bold"/>
                <a:cs typeface="Open Sauce Bold"/>
                <a:sym typeface="Open Sauce Bold"/>
              </a:rPr>
              <a:t>DASHBOARD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1360639" y="8481906"/>
            <a:ext cx="21009277" cy="14422252"/>
            <a:chOff x="0" y="0"/>
            <a:chExt cx="1184027" cy="812800"/>
          </a:xfrm>
        </p:grpSpPr>
        <p:sp>
          <p:nvSpPr>
            <p:cNvPr name="Freeform 3" id="3"/>
            <p:cNvSpPr/>
            <p:nvPr/>
          </p:nvSpPr>
          <p:spPr>
            <a:xfrm flipH="false" flipV="false" rot="0">
              <a:off x="0" y="0"/>
              <a:ext cx="1184027" cy="812800"/>
            </a:xfrm>
            <a:custGeom>
              <a:avLst/>
              <a:gdLst/>
              <a:ahLst/>
              <a:cxnLst/>
              <a:rect r="r" b="b" t="t" l="l"/>
              <a:pathLst>
                <a:path h="812800" w="1184027">
                  <a:moveTo>
                    <a:pt x="592014" y="0"/>
                  </a:moveTo>
                  <a:cubicBezTo>
                    <a:pt x="265054" y="0"/>
                    <a:pt x="0" y="181951"/>
                    <a:pt x="0" y="406400"/>
                  </a:cubicBezTo>
                  <a:cubicBezTo>
                    <a:pt x="0" y="630849"/>
                    <a:pt x="265054" y="812800"/>
                    <a:pt x="592014" y="812800"/>
                  </a:cubicBezTo>
                  <a:cubicBezTo>
                    <a:pt x="918974" y="812800"/>
                    <a:pt x="1184027" y="630849"/>
                    <a:pt x="1184027" y="406400"/>
                  </a:cubicBezTo>
                  <a:cubicBezTo>
                    <a:pt x="1184027" y="181951"/>
                    <a:pt x="918974" y="0"/>
                    <a:pt x="592014" y="0"/>
                  </a:cubicBezTo>
                  <a:close/>
                </a:path>
              </a:pathLst>
            </a:custGeom>
            <a:solidFill>
              <a:srgbClr val="0038A8"/>
            </a:solidFill>
          </p:spPr>
        </p:sp>
        <p:sp>
          <p:nvSpPr>
            <p:cNvPr name="TextBox 4" id="4"/>
            <p:cNvSpPr txBox="true"/>
            <p:nvPr/>
          </p:nvSpPr>
          <p:spPr>
            <a:xfrm>
              <a:off x="111003" y="38100"/>
              <a:ext cx="962022"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35235" y="789463"/>
            <a:ext cx="15724065" cy="1397672"/>
            <a:chOff x="0" y="0"/>
            <a:chExt cx="3170618" cy="281828"/>
          </a:xfrm>
        </p:grpSpPr>
        <p:sp>
          <p:nvSpPr>
            <p:cNvPr name="Freeform 6" id="6"/>
            <p:cNvSpPr/>
            <p:nvPr/>
          </p:nvSpPr>
          <p:spPr>
            <a:xfrm flipH="false" flipV="false" rot="0">
              <a:off x="0" y="0"/>
              <a:ext cx="3170618" cy="281828"/>
            </a:xfrm>
            <a:custGeom>
              <a:avLst/>
              <a:gdLst/>
              <a:ahLst/>
              <a:cxnLst/>
              <a:rect r="r" b="b" t="t" l="l"/>
              <a:pathLst>
                <a:path h="281828" w="3170618">
                  <a:moveTo>
                    <a:pt x="0" y="0"/>
                  </a:moveTo>
                  <a:lnTo>
                    <a:pt x="3170618" y="0"/>
                  </a:lnTo>
                  <a:lnTo>
                    <a:pt x="3170618" y="281828"/>
                  </a:lnTo>
                  <a:lnTo>
                    <a:pt x="0" y="281828"/>
                  </a:lnTo>
                  <a:close/>
                </a:path>
              </a:pathLst>
            </a:custGeom>
            <a:solidFill>
              <a:srgbClr val="F9D252"/>
            </a:solidFill>
          </p:spPr>
        </p:sp>
        <p:sp>
          <p:nvSpPr>
            <p:cNvPr name="TextBox 7" id="7"/>
            <p:cNvSpPr txBox="true"/>
            <p:nvPr/>
          </p:nvSpPr>
          <p:spPr>
            <a:xfrm>
              <a:off x="0" y="-38100"/>
              <a:ext cx="3170618" cy="319928"/>
            </a:xfrm>
            <a:prstGeom prst="rect">
              <a:avLst/>
            </a:prstGeom>
          </p:spPr>
          <p:txBody>
            <a:bodyPr anchor="ctr" rtlCol="false" tIns="50800" lIns="50800" bIns="50800" rIns="50800"/>
            <a:lstStyle/>
            <a:p>
              <a:pPr algn="ctr">
                <a:lnSpc>
                  <a:spcPts val="2799"/>
                </a:lnSpc>
              </a:pPr>
            </a:p>
          </p:txBody>
        </p:sp>
      </p:grpSp>
      <p:sp>
        <p:nvSpPr>
          <p:cNvPr name="Freeform 8" id="8"/>
          <p:cNvSpPr/>
          <p:nvPr/>
        </p:nvSpPr>
        <p:spPr>
          <a:xfrm flipH="false" flipV="false" rot="-2598766">
            <a:off x="-87084" y="7342281"/>
            <a:ext cx="3287560" cy="3197899"/>
          </a:xfrm>
          <a:custGeom>
            <a:avLst/>
            <a:gdLst/>
            <a:ahLst/>
            <a:cxnLst/>
            <a:rect r="r" b="b" t="t" l="l"/>
            <a:pathLst>
              <a:path h="3197899" w="3287560">
                <a:moveTo>
                  <a:pt x="0" y="0"/>
                </a:moveTo>
                <a:lnTo>
                  <a:pt x="3287561" y="0"/>
                </a:lnTo>
                <a:lnTo>
                  <a:pt x="3287561" y="3197900"/>
                </a:lnTo>
                <a:lnTo>
                  <a:pt x="0" y="3197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474552">
            <a:off x="16076529" y="3464529"/>
            <a:ext cx="3784566" cy="3357942"/>
          </a:xfrm>
          <a:custGeom>
            <a:avLst/>
            <a:gdLst/>
            <a:ahLst/>
            <a:cxnLst/>
            <a:rect r="r" b="b" t="t" l="l"/>
            <a:pathLst>
              <a:path h="3357942" w="3784566">
                <a:moveTo>
                  <a:pt x="0" y="0"/>
                </a:moveTo>
                <a:lnTo>
                  <a:pt x="3784566" y="0"/>
                </a:lnTo>
                <a:lnTo>
                  <a:pt x="3784566" y="3357942"/>
                </a:lnTo>
                <a:lnTo>
                  <a:pt x="0" y="33579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7090834" y="9139909"/>
            <a:ext cx="635238" cy="63523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252"/>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799"/>
                </a:lnSpc>
              </a:pPr>
              <a:r>
                <a:rPr lang="en-US" sz="1999">
                  <a:solidFill>
                    <a:srgbClr val="000000"/>
                  </a:solidFill>
                  <a:latin typeface="Open Sauce"/>
                  <a:ea typeface="Open Sauce"/>
                  <a:cs typeface="Open Sauce"/>
                  <a:sym typeface="Open Sauce"/>
                </a:rPr>
                <a:t>14</a:t>
              </a:r>
            </a:p>
          </p:txBody>
        </p:sp>
      </p:grpSp>
      <p:sp>
        <p:nvSpPr>
          <p:cNvPr name="TextBox 13" id="13"/>
          <p:cNvSpPr txBox="true"/>
          <p:nvPr/>
        </p:nvSpPr>
        <p:spPr>
          <a:xfrm rot="0">
            <a:off x="1556696" y="850124"/>
            <a:ext cx="15600167" cy="1276350"/>
          </a:xfrm>
          <a:prstGeom prst="rect">
            <a:avLst/>
          </a:prstGeom>
        </p:spPr>
        <p:txBody>
          <a:bodyPr anchor="t" rtlCol="false" tIns="0" lIns="0" bIns="0" rIns="0">
            <a:spAutoFit/>
          </a:bodyPr>
          <a:lstStyle/>
          <a:p>
            <a:pPr algn="ctr">
              <a:lnSpc>
                <a:spcPts val="10080"/>
              </a:lnSpc>
            </a:pPr>
            <a:r>
              <a:rPr lang="en-US" b="true" sz="8400">
                <a:solidFill>
                  <a:srgbClr val="000000"/>
                </a:solidFill>
                <a:latin typeface="Open Sauce Bold"/>
                <a:ea typeface="Open Sauce Bold"/>
                <a:cs typeface="Open Sauce Bold"/>
                <a:sym typeface="Open Sauce Bold"/>
              </a:rPr>
              <a:t>RURAL VOTER DYNAMICS</a:t>
            </a:r>
          </a:p>
        </p:txBody>
      </p:sp>
      <p:sp>
        <p:nvSpPr>
          <p:cNvPr name="TextBox 14" id="14"/>
          <p:cNvSpPr txBox="true"/>
          <p:nvPr/>
        </p:nvSpPr>
        <p:spPr>
          <a:xfrm rot="0">
            <a:off x="2910943" y="3162965"/>
            <a:ext cx="12466114" cy="4471670"/>
          </a:xfrm>
          <a:prstGeom prst="rect">
            <a:avLst/>
          </a:prstGeom>
        </p:spPr>
        <p:txBody>
          <a:bodyPr anchor="t" rtlCol="false" tIns="0" lIns="0" bIns="0" rIns="0">
            <a:spAutoFit/>
          </a:bodyPr>
          <a:lstStyle/>
          <a:p>
            <a:pPr algn="ctr">
              <a:lnSpc>
                <a:spcPts val="4480"/>
              </a:lnSpc>
              <a:spcBef>
                <a:spcPct val="0"/>
              </a:spcBef>
            </a:pPr>
            <a:r>
              <a:rPr lang="en-US" b="true" sz="3200">
                <a:solidFill>
                  <a:srgbClr val="000000"/>
                </a:solidFill>
                <a:latin typeface="Open Sauce Bold"/>
                <a:ea typeface="Open Sauce Bold"/>
                <a:cs typeface="Open Sauce Bold"/>
                <a:sym typeface="Open Sauce Bold"/>
              </a:rPr>
              <a:t>Why Is This Important?</a:t>
            </a:r>
          </a:p>
          <a:p>
            <a:pPr algn="ctr">
              <a:lnSpc>
                <a:spcPts val="4480"/>
              </a:lnSpc>
              <a:spcBef>
                <a:spcPct val="0"/>
              </a:spcBef>
            </a:pPr>
            <a:r>
              <a:rPr lang="en-US" sz="3200">
                <a:solidFill>
                  <a:srgbClr val="000000"/>
                </a:solidFill>
                <a:latin typeface="Open Sauce"/>
                <a:ea typeface="Open Sauce"/>
                <a:cs typeface="Open Sauce"/>
                <a:sym typeface="Open Sauce"/>
              </a:rPr>
              <a:t>Rural voters often determine election outcomes in India due to their significant population share and potential for high engagement. Some states like Uttar Pradesh, Bihar, and Maharashtra have rural voter numbers in tens of millions, shaping national and local election strategies. High turnout percentages in states such as Nagaland and Lakshadweep reveal areas with exceptional voter mobilization.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471395" y="753149"/>
            <a:ext cx="17692857" cy="1438275"/>
          </a:xfrm>
          <a:prstGeom prst="rect">
            <a:avLst/>
          </a:prstGeom>
        </p:spPr>
        <p:txBody>
          <a:bodyPr anchor="t" rtlCol="false" tIns="0" lIns="0" bIns="0" rIns="0">
            <a:spAutoFit/>
          </a:bodyPr>
          <a:lstStyle/>
          <a:p>
            <a:pPr algn="l">
              <a:lnSpc>
                <a:spcPts val="11360"/>
              </a:lnSpc>
            </a:pPr>
            <a:r>
              <a:rPr lang="en-US" b="true" sz="9466">
                <a:solidFill>
                  <a:srgbClr val="000000"/>
                </a:solidFill>
                <a:latin typeface="Open Sauce Bold"/>
                <a:ea typeface="Open Sauce Bold"/>
                <a:cs typeface="Open Sauce Bold"/>
                <a:sym typeface="Open Sauce Bold"/>
              </a:rPr>
              <a:t>WHAT IS DRILL THROUGH?</a:t>
            </a:r>
          </a:p>
        </p:txBody>
      </p:sp>
      <p:grpSp>
        <p:nvGrpSpPr>
          <p:cNvPr name="Group 3" id="3"/>
          <p:cNvGrpSpPr/>
          <p:nvPr/>
        </p:nvGrpSpPr>
        <p:grpSpPr>
          <a:xfrm rot="0">
            <a:off x="17862165" y="-315444"/>
            <a:ext cx="3615339" cy="11101557"/>
            <a:chOff x="0" y="0"/>
            <a:chExt cx="952188" cy="2923867"/>
          </a:xfrm>
        </p:grpSpPr>
        <p:sp>
          <p:nvSpPr>
            <p:cNvPr name="Freeform 4" id="4"/>
            <p:cNvSpPr/>
            <p:nvPr/>
          </p:nvSpPr>
          <p:spPr>
            <a:xfrm flipH="false" flipV="false" rot="0">
              <a:off x="0" y="0"/>
              <a:ext cx="952188" cy="2923867"/>
            </a:xfrm>
            <a:custGeom>
              <a:avLst/>
              <a:gdLst/>
              <a:ahLst/>
              <a:cxnLst/>
              <a:rect r="r" b="b" t="t" l="l"/>
              <a:pathLst>
                <a:path h="2923867" w="952188">
                  <a:moveTo>
                    <a:pt x="0" y="0"/>
                  </a:moveTo>
                  <a:lnTo>
                    <a:pt x="952188" y="0"/>
                  </a:lnTo>
                  <a:lnTo>
                    <a:pt x="952188" y="2923867"/>
                  </a:lnTo>
                  <a:lnTo>
                    <a:pt x="0" y="2923867"/>
                  </a:lnTo>
                  <a:close/>
                </a:path>
              </a:pathLst>
            </a:custGeom>
            <a:solidFill>
              <a:srgbClr val="F9D252"/>
            </a:solidFill>
          </p:spPr>
        </p:sp>
        <p:sp>
          <p:nvSpPr>
            <p:cNvPr name="TextBox 5" id="5"/>
            <p:cNvSpPr txBox="true"/>
            <p:nvPr/>
          </p:nvSpPr>
          <p:spPr>
            <a:xfrm>
              <a:off x="0" y="-38100"/>
              <a:ext cx="952188" cy="2961967"/>
            </a:xfrm>
            <a:prstGeom prst="rect">
              <a:avLst/>
            </a:prstGeom>
          </p:spPr>
          <p:txBody>
            <a:bodyPr anchor="ctr" rtlCol="false" tIns="50800" lIns="50800" bIns="50800" rIns="50800"/>
            <a:lstStyle/>
            <a:p>
              <a:pPr algn="ctr">
                <a:lnSpc>
                  <a:spcPts val="2799"/>
                </a:lnSpc>
              </a:pPr>
            </a:p>
          </p:txBody>
        </p:sp>
      </p:grpSp>
      <p:sp>
        <p:nvSpPr>
          <p:cNvPr name="Freeform 6" id="6"/>
          <p:cNvSpPr/>
          <p:nvPr/>
        </p:nvSpPr>
        <p:spPr>
          <a:xfrm flipH="false" flipV="false" rot="0">
            <a:off x="11506767" y="2191424"/>
            <a:ext cx="7453335" cy="8594688"/>
          </a:xfrm>
          <a:custGeom>
            <a:avLst/>
            <a:gdLst/>
            <a:ahLst/>
            <a:cxnLst/>
            <a:rect r="r" b="b" t="t" l="l"/>
            <a:pathLst>
              <a:path h="8594688" w="7453335">
                <a:moveTo>
                  <a:pt x="0" y="0"/>
                </a:moveTo>
                <a:lnTo>
                  <a:pt x="7453335" y="0"/>
                </a:lnTo>
                <a:lnTo>
                  <a:pt x="7453335" y="8594689"/>
                </a:lnTo>
                <a:lnTo>
                  <a:pt x="0" y="8594689"/>
                </a:lnTo>
                <a:lnTo>
                  <a:pt x="0" y="0"/>
                </a:lnTo>
                <a:close/>
              </a:path>
            </a:pathLst>
          </a:custGeom>
          <a:blipFill>
            <a:blip r:embed="rId2">
              <a:extLst>
                <a:ext uri="{96DAC541-7B7A-43D3-8B79-37D633B846F1}">
                  <asvg:svgBlip xmlns:asvg="http://schemas.microsoft.com/office/drawing/2016/SVG/main" r:embed="rId3"/>
                </a:ext>
              </a:extLst>
            </a:blip>
            <a:stretch>
              <a:fillRect l="-169882" t="0" r="0" b="0"/>
            </a:stretch>
          </a:blipFill>
        </p:spPr>
      </p:sp>
      <p:grpSp>
        <p:nvGrpSpPr>
          <p:cNvPr name="Group 7" id="7"/>
          <p:cNvGrpSpPr/>
          <p:nvPr/>
        </p:nvGrpSpPr>
        <p:grpSpPr>
          <a:xfrm rot="458373">
            <a:off x="-1920975" y="9967677"/>
            <a:ext cx="12619379" cy="2488895"/>
            <a:chOff x="0" y="0"/>
            <a:chExt cx="16825839" cy="3318527"/>
          </a:xfrm>
        </p:grpSpPr>
        <p:sp>
          <p:nvSpPr>
            <p:cNvPr name="Freeform 8" id="8"/>
            <p:cNvSpPr/>
            <p:nvPr/>
          </p:nvSpPr>
          <p:spPr>
            <a:xfrm flipH="false" flipV="false" rot="0">
              <a:off x="0" y="0"/>
              <a:ext cx="5836560" cy="2925576"/>
            </a:xfrm>
            <a:custGeom>
              <a:avLst/>
              <a:gdLst/>
              <a:ahLst/>
              <a:cxnLst/>
              <a:rect r="r" b="b" t="t" l="l"/>
              <a:pathLst>
                <a:path h="2925576" w="5836560">
                  <a:moveTo>
                    <a:pt x="0" y="0"/>
                  </a:moveTo>
                  <a:lnTo>
                    <a:pt x="5836560" y="0"/>
                  </a:lnTo>
                  <a:lnTo>
                    <a:pt x="5836560" y="2925576"/>
                  </a:lnTo>
                  <a:lnTo>
                    <a:pt x="0" y="2925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525798" y="205119"/>
              <a:ext cx="5836560" cy="2925576"/>
            </a:xfrm>
            <a:custGeom>
              <a:avLst/>
              <a:gdLst/>
              <a:ahLst/>
              <a:cxnLst/>
              <a:rect r="r" b="b" t="t" l="l"/>
              <a:pathLst>
                <a:path h="2925576" w="5836560">
                  <a:moveTo>
                    <a:pt x="0" y="0"/>
                  </a:moveTo>
                  <a:lnTo>
                    <a:pt x="5836560" y="0"/>
                  </a:lnTo>
                  <a:lnTo>
                    <a:pt x="5836560" y="2925576"/>
                  </a:lnTo>
                  <a:lnTo>
                    <a:pt x="0" y="2925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989279" y="392951"/>
              <a:ext cx="5836560" cy="2925576"/>
            </a:xfrm>
            <a:custGeom>
              <a:avLst/>
              <a:gdLst/>
              <a:ahLst/>
              <a:cxnLst/>
              <a:rect r="r" b="b" t="t" l="l"/>
              <a:pathLst>
                <a:path h="2925576" w="5836560">
                  <a:moveTo>
                    <a:pt x="0" y="0"/>
                  </a:moveTo>
                  <a:lnTo>
                    <a:pt x="5836560" y="0"/>
                  </a:lnTo>
                  <a:lnTo>
                    <a:pt x="5836560" y="2925576"/>
                  </a:lnTo>
                  <a:lnTo>
                    <a:pt x="0" y="2925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1" id="11"/>
          <p:cNvSpPr txBox="true"/>
          <p:nvPr/>
        </p:nvSpPr>
        <p:spPr>
          <a:xfrm rot="0">
            <a:off x="746460" y="2631397"/>
            <a:ext cx="10760307" cy="7143750"/>
          </a:xfrm>
          <a:prstGeom prst="rect">
            <a:avLst/>
          </a:prstGeom>
        </p:spPr>
        <p:txBody>
          <a:bodyPr anchor="t" rtlCol="false" tIns="0" lIns="0" bIns="0" rIns="0">
            <a:spAutoFit/>
          </a:bodyPr>
          <a:lstStyle/>
          <a:p>
            <a:pPr algn="l">
              <a:lnSpc>
                <a:spcPts val="3300"/>
              </a:lnSpc>
            </a:pPr>
            <a:r>
              <a:rPr lang="en-US" sz="3000">
                <a:solidFill>
                  <a:srgbClr val="000000"/>
                </a:solidFill>
                <a:latin typeface="Open Sauce"/>
                <a:ea typeface="Open Sauce"/>
                <a:cs typeface="Open Sauce"/>
                <a:sym typeface="Open Sauce"/>
              </a:rPr>
              <a:t>Drill Through enables navigation from a summary dashboard to a detailed report page focused on a specific item like a region, candidate, or product.</a:t>
            </a:r>
          </a:p>
          <a:p>
            <a:pPr algn="l">
              <a:lnSpc>
                <a:spcPts val="3300"/>
              </a:lnSpc>
            </a:pPr>
            <a:r>
              <a:rPr lang="en-US" sz="3000">
                <a:solidFill>
                  <a:srgbClr val="000000"/>
                </a:solidFill>
                <a:latin typeface="Open Sauce"/>
                <a:ea typeface="Open Sauce"/>
                <a:cs typeface="Open Sauce"/>
                <a:sym typeface="Open Sauce"/>
              </a:rPr>
              <a:t>When viewers right-click or select a data point, Power BI automatically opens a target page filtered to show granular details for that item only.</a:t>
            </a:r>
          </a:p>
          <a:p>
            <a:pPr algn="l">
              <a:lnSpc>
                <a:spcPts val="3300"/>
              </a:lnSpc>
            </a:pPr>
            <a:r>
              <a:rPr lang="en-US" sz="3000">
                <a:solidFill>
                  <a:srgbClr val="000000"/>
                </a:solidFill>
                <a:latin typeface="Open Sauce"/>
                <a:ea typeface="Open Sauce"/>
                <a:cs typeface="Open Sauce"/>
                <a:sym typeface="Open Sauce"/>
              </a:rPr>
              <a:t>This makes analysis deeper and interactive, letting users explore the underlying reasons behind summary insights without cluttering the main dashboard.</a:t>
            </a:r>
          </a:p>
          <a:p>
            <a:pPr algn="l">
              <a:lnSpc>
                <a:spcPts val="3300"/>
              </a:lnSpc>
            </a:pPr>
            <a:r>
              <a:rPr lang="en-US" sz="3000" b="true">
                <a:solidFill>
                  <a:srgbClr val="000000"/>
                </a:solidFill>
                <a:latin typeface="Open Sauce Bold"/>
                <a:ea typeface="Open Sauce Bold"/>
                <a:cs typeface="Open Sauce Bold"/>
                <a:sym typeface="Open Sauce Bold"/>
              </a:rPr>
              <a:t>Example:</a:t>
            </a:r>
            <a:r>
              <a:rPr lang="en-US" sz="3000">
                <a:solidFill>
                  <a:srgbClr val="000000"/>
                </a:solidFill>
                <a:latin typeface="Open Sauce"/>
                <a:ea typeface="Open Sauce"/>
                <a:cs typeface="Open Sauce"/>
                <a:sym typeface="Open Sauce"/>
              </a:rPr>
              <a:t> From overall state results, drill through to see details of a single state's voter turnout, candidate breakdown, or sales figures.</a:t>
            </a:r>
          </a:p>
          <a:p>
            <a:pPr algn="ctr">
              <a:lnSpc>
                <a:spcPts val="3300"/>
              </a:lnSpc>
            </a:pPr>
            <a:r>
              <a:rPr lang="en-US" sz="3000" b="true">
                <a:solidFill>
                  <a:srgbClr val="000000"/>
                </a:solidFill>
                <a:latin typeface="Open Sauce Bold"/>
                <a:ea typeface="Open Sauce Bold"/>
                <a:cs typeface="Open Sauce Bold"/>
                <a:sym typeface="Open Sauce Bold"/>
              </a:rPr>
              <a:t>Why use it?</a:t>
            </a:r>
          </a:p>
          <a:p>
            <a:pPr algn="ctr" marL="647700" indent="-323850" lvl="1">
              <a:lnSpc>
                <a:spcPts val="3300"/>
              </a:lnSpc>
              <a:buFont typeface="Arial"/>
              <a:buChar char="•"/>
            </a:pPr>
            <a:r>
              <a:rPr lang="en-US" sz="3000">
                <a:solidFill>
                  <a:srgbClr val="000000"/>
                </a:solidFill>
                <a:latin typeface="Open Sauce"/>
                <a:ea typeface="Open Sauce"/>
                <a:cs typeface="Open Sauce"/>
                <a:sym typeface="Open Sauce"/>
              </a:rPr>
              <a:t>Enables focused, actionable insights.</a:t>
            </a:r>
          </a:p>
          <a:p>
            <a:pPr algn="ctr" marL="647700" indent="-323850" lvl="1">
              <a:lnSpc>
                <a:spcPts val="3300"/>
              </a:lnSpc>
              <a:buFont typeface="Arial"/>
              <a:buChar char="•"/>
            </a:pPr>
            <a:r>
              <a:rPr lang="en-US" sz="3000">
                <a:solidFill>
                  <a:srgbClr val="000000"/>
                </a:solidFill>
                <a:latin typeface="Open Sauce"/>
                <a:ea typeface="Open Sauce"/>
                <a:cs typeface="Open Sauce"/>
                <a:sym typeface="Open Sauce"/>
              </a:rPr>
              <a:t>Keeps dashboards clean while letting users investigate details as needed.</a:t>
            </a:r>
          </a:p>
          <a:p>
            <a:pPr algn="ctr">
              <a:lnSpc>
                <a:spcPts val="3300"/>
              </a:lnSpc>
            </a:pPr>
          </a:p>
        </p:txBody>
      </p:sp>
      <p:grpSp>
        <p:nvGrpSpPr>
          <p:cNvPr name="Group 12" id="12"/>
          <p:cNvGrpSpPr/>
          <p:nvPr/>
        </p:nvGrpSpPr>
        <p:grpSpPr>
          <a:xfrm rot="0">
            <a:off x="17090834" y="9139909"/>
            <a:ext cx="635238" cy="63523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8A8"/>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799"/>
                </a:lnSpc>
              </a:pPr>
              <a:r>
                <a:rPr lang="en-US" sz="1999">
                  <a:solidFill>
                    <a:srgbClr val="FAFAFA"/>
                  </a:solidFill>
                  <a:latin typeface="Open Sauce"/>
                  <a:ea typeface="Open Sauce"/>
                  <a:cs typeface="Open Sauce"/>
                  <a:sym typeface="Open Sauce"/>
                </a:rPr>
                <a:t>03</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Freeform 2" id="2"/>
          <p:cNvSpPr/>
          <p:nvPr/>
        </p:nvSpPr>
        <p:spPr>
          <a:xfrm flipH="false" flipV="false" rot="0">
            <a:off x="784361" y="514350"/>
            <a:ext cx="16719278" cy="9258300"/>
          </a:xfrm>
          <a:custGeom>
            <a:avLst/>
            <a:gdLst/>
            <a:ahLst/>
            <a:cxnLst/>
            <a:rect r="r" b="b" t="t" l="l"/>
            <a:pathLst>
              <a:path h="9258300" w="16719278">
                <a:moveTo>
                  <a:pt x="0" y="0"/>
                </a:moveTo>
                <a:lnTo>
                  <a:pt x="16719278" y="0"/>
                </a:lnTo>
                <a:lnTo>
                  <a:pt x="16719278" y="9258300"/>
                </a:lnTo>
                <a:lnTo>
                  <a:pt x="0" y="9258300"/>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831540" y="9538856"/>
            <a:ext cx="19343209" cy="2801803"/>
            <a:chOff x="0" y="0"/>
            <a:chExt cx="5094508" cy="737923"/>
          </a:xfrm>
        </p:grpSpPr>
        <p:sp>
          <p:nvSpPr>
            <p:cNvPr name="Freeform 3" id="3"/>
            <p:cNvSpPr/>
            <p:nvPr/>
          </p:nvSpPr>
          <p:spPr>
            <a:xfrm flipH="false" flipV="false" rot="0">
              <a:off x="0" y="0"/>
              <a:ext cx="5094508" cy="737923"/>
            </a:xfrm>
            <a:custGeom>
              <a:avLst/>
              <a:gdLst/>
              <a:ahLst/>
              <a:cxnLst/>
              <a:rect r="r" b="b" t="t" l="l"/>
              <a:pathLst>
                <a:path h="737923" w="5094508">
                  <a:moveTo>
                    <a:pt x="0" y="0"/>
                  </a:moveTo>
                  <a:lnTo>
                    <a:pt x="5094508" y="0"/>
                  </a:lnTo>
                  <a:lnTo>
                    <a:pt x="5094508" y="737923"/>
                  </a:lnTo>
                  <a:lnTo>
                    <a:pt x="0" y="737923"/>
                  </a:lnTo>
                  <a:close/>
                </a:path>
              </a:pathLst>
            </a:custGeom>
            <a:solidFill>
              <a:srgbClr val="F9D252"/>
            </a:solidFill>
          </p:spPr>
        </p:sp>
        <p:sp>
          <p:nvSpPr>
            <p:cNvPr name="TextBox 4" id="4"/>
            <p:cNvSpPr txBox="true"/>
            <p:nvPr/>
          </p:nvSpPr>
          <p:spPr>
            <a:xfrm>
              <a:off x="0" y="-38100"/>
              <a:ext cx="5094508" cy="776023"/>
            </a:xfrm>
            <a:prstGeom prst="rect">
              <a:avLst/>
            </a:prstGeom>
          </p:spPr>
          <p:txBody>
            <a:bodyPr anchor="ctr" rtlCol="false" tIns="50800" lIns="50800" bIns="50800" rIns="50800"/>
            <a:lstStyle/>
            <a:p>
              <a:pPr algn="ctr">
                <a:lnSpc>
                  <a:spcPts val="2799"/>
                </a:lnSpc>
              </a:pPr>
            </a:p>
          </p:txBody>
        </p:sp>
      </p:grpSp>
      <p:sp>
        <p:nvSpPr>
          <p:cNvPr name="TextBox 5" id="5"/>
          <p:cNvSpPr txBox="true"/>
          <p:nvPr/>
        </p:nvSpPr>
        <p:spPr>
          <a:xfrm rot="0">
            <a:off x="0" y="57150"/>
            <a:ext cx="18500274" cy="1943100"/>
          </a:xfrm>
          <a:prstGeom prst="rect">
            <a:avLst/>
          </a:prstGeom>
        </p:spPr>
        <p:txBody>
          <a:bodyPr anchor="t" rtlCol="false" tIns="0" lIns="0" bIns="0" rIns="0">
            <a:spAutoFit/>
          </a:bodyPr>
          <a:lstStyle/>
          <a:p>
            <a:pPr algn="ctr">
              <a:lnSpc>
                <a:spcPts val="7680"/>
              </a:lnSpc>
            </a:pPr>
            <a:r>
              <a:rPr lang="en-US" b="true" sz="6400">
                <a:solidFill>
                  <a:srgbClr val="000000"/>
                </a:solidFill>
                <a:latin typeface="Open Sauce Bold"/>
                <a:ea typeface="Open Sauce Bold"/>
                <a:cs typeface="Open Sauce Bold"/>
                <a:sym typeface="Open Sauce Bold"/>
              </a:rPr>
              <a:t>URBAN VOTER LANDSCAPE: SCALE AND ENGAGEMENT</a:t>
            </a:r>
          </a:p>
        </p:txBody>
      </p:sp>
      <p:sp>
        <p:nvSpPr>
          <p:cNvPr name="TextBox 6" id="6"/>
          <p:cNvSpPr txBox="true"/>
          <p:nvPr/>
        </p:nvSpPr>
        <p:spPr>
          <a:xfrm rot="0">
            <a:off x="7530140" y="2838450"/>
            <a:ext cx="10524984" cy="4629150"/>
          </a:xfrm>
          <a:prstGeom prst="rect">
            <a:avLst/>
          </a:prstGeom>
        </p:spPr>
        <p:txBody>
          <a:bodyPr anchor="t" rtlCol="false" tIns="0" lIns="0" bIns="0" rIns="0">
            <a:spAutoFit/>
          </a:bodyPr>
          <a:lstStyle/>
          <a:p>
            <a:pPr algn="l">
              <a:lnSpc>
                <a:spcPts val="3300"/>
              </a:lnSpc>
            </a:pPr>
            <a:r>
              <a:rPr lang="en-US" sz="3000">
                <a:solidFill>
                  <a:srgbClr val="000000"/>
                </a:solidFill>
                <a:latin typeface="Open Sauce"/>
                <a:ea typeface="Open Sauce"/>
                <a:cs typeface="Open Sauce"/>
                <a:sym typeface="Open Sauce"/>
              </a:rPr>
              <a:t>Urban regions are critical for electoral victory due to their dense populations and issue-driven voting patterns.</a:t>
            </a:r>
          </a:p>
          <a:p>
            <a:pPr algn="l">
              <a:lnSpc>
                <a:spcPts val="3300"/>
              </a:lnSpc>
            </a:pPr>
            <a:r>
              <a:rPr lang="en-US" sz="3000">
                <a:solidFill>
                  <a:srgbClr val="000000"/>
                </a:solidFill>
                <a:latin typeface="Open Sauce"/>
                <a:ea typeface="Open Sauce"/>
                <a:cs typeface="Open Sauce"/>
                <a:sym typeface="Open Sauce"/>
              </a:rPr>
              <a:t>West Bengal, Uttar Pradesh, and Maharashtra top the chart in urban voter numbers, but turnout remains modest at 65% lower than rural India's rate.</a:t>
            </a:r>
          </a:p>
          <a:p>
            <a:pPr algn="l">
              <a:lnSpc>
                <a:spcPts val="3300"/>
              </a:lnSpc>
            </a:pPr>
            <a:r>
              <a:rPr lang="en-US" sz="3000">
                <a:solidFill>
                  <a:srgbClr val="000000"/>
                </a:solidFill>
                <a:latin typeface="Open Sauce"/>
                <a:ea typeface="Open Sauce"/>
                <a:cs typeface="Open Sauce"/>
                <a:sym typeface="Open Sauce"/>
              </a:rPr>
              <a:t>Despite higher literacy and awareness, urban apathy is evident; however, places like Puducherry and West Bengal show turnout above 80%.</a:t>
            </a:r>
          </a:p>
          <a:p>
            <a:pPr algn="l">
              <a:lnSpc>
                <a:spcPts val="3300"/>
              </a:lnSpc>
            </a:pPr>
            <a:r>
              <a:rPr lang="en-US" sz="3000">
                <a:solidFill>
                  <a:srgbClr val="000000"/>
                </a:solidFill>
                <a:latin typeface="Open Sauce"/>
                <a:ea typeface="Open Sauce"/>
                <a:cs typeface="Open Sauce"/>
                <a:sym typeface="Open Sauce"/>
              </a:rPr>
              <a:t>Boosting urban participation is essential for fair representation and unlocking the full power of India’s democracy.</a:t>
            </a:r>
          </a:p>
        </p:txBody>
      </p:sp>
      <p:sp>
        <p:nvSpPr>
          <p:cNvPr name="Freeform 7" id="7"/>
          <p:cNvSpPr/>
          <p:nvPr/>
        </p:nvSpPr>
        <p:spPr>
          <a:xfrm flipH="false" flipV="false" rot="0">
            <a:off x="614319" y="2551638"/>
            <a:ext cx="7473052" cy="8388120"/>
          </a:xfrm>
          <a:custGeom>
            <a:avLst/>
            <a:gdLst/>
            <a:ahLst/>
            <a:cxnLst/>
            <a:rect r="r" b="b" t="t" l="l"/>
            <a:pathLst>
              <a:path h="8388120" w="7473052">
                <a:moveTo>
                  <a:pt x="0" y="0"/>
                </a:moveTo>
                <a:lnTo>
                  <a:pt x="7473052" y="0"/>
                </a:lnTo>
                <a:lnTo>
                  <a:pt x="7473052" y="8388119"/>
                </a:lnTo>
                <a:lnTo>
                  <a:pt x="0" y="83881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7090834" y="9139909"/>
            <a:ext cx="635238" cy="63523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0443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799"/>
                </a:lnSpc>
              </a:pPr>
              <a:r>
                <a:rPr lang="en-US" sz="1999">
                  <a:solidFill>
                    <a:srgbClr val="FAFAFA"/>
                  </a:solidFill>
                  <a:latin typeface="Open Sauce"/>
                  <a:ea typeface="Open Sauce"/>
                  <a:cs typeface="Open Sauce"/>
                  <a:sym typeface="Open Sauce"/>
                </a:rPr>
                <a:t>16</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Freeform 2" id="2"/>
          <p:cNvSpPr/>
          <p:nvPr/>
        </p:nvSpPr>
        <p:spPr>
          <a:xfrm flipH="false" flipV="false" rot="0">
            <a:off x="666662" y="353804"/>
            <a:ext cx="16954676" cy="9579392"/>
          </a:xfrm>
          <a:custGeom>
            <a:avLst/>
            <a:gdLst/>
            <a:ahLst/>
            <a:cxnLst/>
            <a:rect r="r" b="b" t="t" l="l"/>
            <a:pathLst>
              <a:path h="9579392" w="16954676">
                <a:moveTo>
                  <a:pt x="0" y="0"/>
                </a:moveTo>
                <a:lnTo>
                  <a:pt x="16954676" y="0"/>
                </a:lnTo>
                <a:lnTo>
                  <a:pt x="16954676" y="9579392"/>
                </a:lnTo>
                <a:lnTo>
                  <a:pt x="0" y="9579392"/>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Freeform 2" id="2"/>
          <p:cNvSpPr/>
          <p:nvPr/>
        </p:nvSpPr>
        <p:spPr>
          <a:xfrm flipH="false" flipV="false" rot="0">
            <a:off x="382593" y="1028700"/>
            <a:ext cx="17522814" cy="9615644"/>
          </a:xfrm>
          <a:custGeom>
            <a:avLst/>
            <a:gdLst/>
            <a:ahLst/>
            <a:cxnLst/>
            <a:rect r="r" b="b" t="t" l="l"/>
            <a:pathLst>
              <a:path h="9615644" w="17522814">
                <a:moveTo>
                  <a:pt x="0" y="0"/>
                </a:moveTo>
                <a:lnTo>
                  <a:pt x="17522814" y="0"/>
                </a:lnTo>
                <a:lnTo>
                  <a:pt x="17522814" y="9615644"/>
                </a:lnTo>
                <a:lnTo>
                  <a:pt x="0" y="9615644"/>
                </a:lnTo>
                <a:lnTo>
                  <a:pt x="0" y="0"/>
                </a:lnTo>
                <a:close/>
              </a:path>
            </a:pathLst>
          </a:custGeom>
          <a:blipFill>
            <a:blip r:embed="rId2"/>
            <a:stretch>
              <a:fillRect l="0" t="0" r="0" b="0"/>
            </a:stretch>
          </a:blipFill>
        </p:spPr>
      </p:sp>
      <p:sp>
        <p:nvSpPr>
          <p:cNvPr name="TextBox 3" id="3"/>
          <p:cNvSpPr txBox="true"/>
          <p:nvPr/>
        </p:nvSpPr>
        <p:spPr>
          <a:xfrm rot="0">
            <a:off x="6040767" y="9525"/>
            <a:ext cx="11218533" cy="1085850"/>
          </a:xfrm>
          <a:prstGeom prst="rect">
            <a:avLst/>
          </a:prstGeom>
        </p:spPr>
        <p:txBody>
          <a:bodyPr anchor="t" rtlCol="false" tIns="0" lIns="0" bIns="0" rIns="0">
            <a:spAutoFit/>
          </a:bodyPr>
          <a:lstStyle/>
          <a:p>
            <a:pPr algn="l">
              <a:lnSpc>
                <a:spcPts val="8640"/>
              </a:lnSpc>
            </a:pPr>
            <a:r>
              <a:rPr lang="en-US" b="true" sz="7200">
                <a:solidFill>
                  <a:srgbClr val="000000"/>
                </a:solidFill>
                <a:latin typeface="Open Sauce Bold"/>
                <a:ea typeface="Open Sauce Bold"/>
                <a:cs typeface="Open Sauce Bold"/>
                <a:sym typeface="Open Sauce Bold"/>
              </a:rPr>
              <a:t>DASHBOARD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a:off x="11106359" y="1719262"/>
            <a:ext cx="7990202" cy="0"/>
          </a:xfrm>
          <a:prstGeom prst="line">
            <a:avLst/>
          </a:prstGeom>
          <a:ln cap="flat" w="19050">
            <a:solidFill>
              <a:srgbClr val="000000"/>
            </a:solidFill>
            <a:prstDash val="solid"/>
            <a:headEnd type="none" len="sm" w="sm"/>
            <a:tailEnd type="none" len="sm" w="sm"/>
          </a:ln>
        </p:spPr>
      </p:sp>
      <p:sp>
        <p:nvSpPr>
          <p:cNvPr name="TextBox 3" id="3"/>
          <p:cNvSpPr txBox="true"/>
          <p:nvPr/>
        </p:nvSpPr>
        <p:spPr>
          <a:xfrm rot="0">
            <a:off x="1338931" y="1009650"/>
            <a:ext cx="10365092" cy="1438275"/>
          </a:xfrm>
          <a:prstGeom prst="rect">
            <a:avLst/>
          </a:prstGeom>
        </p:spPr>
        <p:txBody>
          <a:bodyPr anchor="t" rtlCol="false" tIns="0" lIns="0" bIns="0" rIns="0">
            <a:spAutoFit/>
          </a:bodyPr>
          <a:lstStyle/>
          <a:p>
            <a:pPr algn="l">
              <a:lnSpc>
                <a:spcPts val="11360"/>
              </a:lnSpc>
            </a:pPr>
            <a:r>
              <a:rPr lang="en-US" sz="9466" b="true">
                <a:solidFill>
                  <a:srgbClr val="000000"/>
                </a:solidFill>
                <a:latin typeface="Open Sauce Bold"/>
                <a:ea typeface="Open Sauce Bold"/>
                <a:cs typeface="Open Sauce Bold"/>
                <a:sym typeface="Open Sauce Bold"/>
              </a:rPr>
              <a:t>TOPIC OUTLINE</a:t>
            </a:r>
          </a:p>
        </p:txBody>
      </p:sp>
      <p:grpSp>
        <p:nvGrpSpPr>
          <p:cNvPr name="Group 4" id="4"/>
          <p:cNvGrpSpPr/>
          <p:nvPr/>
        </p:nvGrpSpPr>
        <p:grpSpPr>
          <a:xfrm rot="0">
            <a:off x="-3147817" y="0"/>
            <a:ext cx="3615339" cy="11101557"/>
            <a:chOff x="0" y="0"/>
            <a:chExt cx="952188" cy="2923867"/>
          </a:xfrm>
        </p:grpSpPr>
        <p:sp>
          <p:nvSpPr>
            <p:cNvPr name="Freeform 5" id="5"/>
            <p:cNvSpPr/>
            <p:nvPr/>
          </p:nvSpPr>
          <p:spPr>
            <a:xfrm flipH="false" flipV="false" rot="0">
              <a:off x="0" y="0"/>
              <a:ext cx="952188" cy="2923867"/>
            </a:xfrm>
            <a:custGeom>
              <a:avLst/>
              <a:gdLst/>
              <a:ahLst/>
              <a:cxnLst/>
              <a:rect r="r" b="b" t="t" l="l"/>
              <a:pathLst>
                <a:path h="2923867" w="952188">
                  <a:moveTo>
                    <a:pt x="0" y="0"/>
                  </a:moveTo>
                  <a:lnTo>
                    <a:pt x="952188" y="0"/>
                  </a:lnTo>
                  <a:lnTo>
                    <a:pt x="952188" y="2923867"/>
                  </a:lnTo>
                  <a:lnTo>
                    <a:pt x="0" y="2923867"/>
                  </a:lnTo>
                  <a:close/>
                </a:path>
              </a:pathLst>
            </a:custGeom>
            <a:solidFill>
              <a:srgbClr val="0038A8"/>
            </a:solidFill>
          </p:spPr>
        </p:sp>
        <p:sp>
          <p:nvSpPr>
            <p:cNvPr name="TextBox 6" id="6"/>
            <p:cNvSpPr txBox="true"/>
            <p:nvPr/>
          </p:nvSpPr>
          <p:spPr>
            <a:xfrm>
              <a:off x="0" y="-38100"/>
              <a:ext cx="952188" cy="2961967"/>
            </a:xfrm>
            <a:prstGeom prst="rect">
              <a:avLst/>
            </a:prstGeom>
          </p:spPr>
          <p:txBody>
            <a:bodyPr anchor="ctr" rtlCol="false" tIns="50800" lIns="50800" bIns="50800" rIns="50800"/>
            <a:lstStyle/>
            <a:p>
              <a:pPr algn="ctr">
                <a:lnSpc>
                  <a:spcPts val="2799"/>
                </a:lnSpc>
              </a:pPr>
            </a:p>
          </p:txBody>
        </p:sp>
      </p:grpSp>
      <p:grpSp>
        <p:nvGrpSpPr>
          <p:cNvPr name="Group 7" id="7"/>
          <p:cNvGrpSpPr/>
          <p:nvPr/>
        </p:nvGrpSpPr>
        <p:grpSpPr>
          <a:xfrm rot="0">
            <a:off x="11019262" y="1544344"/>
            <a:ext cx="368886" cy="36888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8A8"/>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0">
            <a:off x="1544529" y="3835098"/>
            <a:ext cx="5993035" cy="1015629"/>
            <a:chOff x="0" y="0"/>
            <a:chExt cx="2398089" cy="406400"/>
          </a:xfrm>
        </p:grpSpPr>
        <p:sp>
          <p:nvSpPr>
            <p:cNvPr name="Freeform 11" id="11"/>
            <p:cNvSpPr/>
            <p:nvPr/>
          </p:nvSpPr>
          <p:spPr>
            <a:xfrm flipH="false" flipV="false" rot="0">
              <a:off x="0" y="0"/>
              <a:ext cx="2398089" cy="406400"/>
            </a:xfrm>
            <a:custGeom>
              <a:avLst/>
              <a:gdLst/>
              <a:ahLst/>
              <a:cxnLst/>
              <a:rect r="r" b="b" t="t" l="l"/>
              <a:pathLst>
                <a:path h="406400" w="2398089">
                  <a:moveTo>
                    <a:pt x="2194889" y="0"/>
                  </a:moveTo>
                  <a:cubicBezTo>
                    <a:pt x="2307113" y="0"/>
                    <a:pt x="2398089" y="90976"/>
                    <a:pt x="2398089" y="203200"/>
                  </a:cubicBezTo>
                  <a:cubicBezTo>
                    <a:pt x="2398089" y="315424"/>
                    <a:pt x="2307113" y="406400"/>
                    <a:pt x="2194889" y="406400"/>
                  </a:cubicBezTo>
                  <a:lnTo>
                    <a:pt x="203200" y="406400"/>
                  </a:lnTo>
                  <a:cubicBezTo>
                    <a:pt x="90976" y="406400"/>
                    <a:pt x="0" y="315424"/>
                    <a:pt x="0" y="203200"/>
                  </a:cubicBezTo>
                  <a:cubicBezTo>
                    <a:pt x="0" y="90976"/>
                    <a:pt x="90976" y="0"/>
                    <a:pt x="203200" y="0"/>
                  </a:cubicBezTo>
                  <a:close/>
                </a:path>
              </a:pathLst>
            </a:custGeom>
            <a:solidFill>
              <a:srgbClr val="F9D252"/>
            </a:solidFill>
          </p:spPr>
        </p:sp>
        <p:sp>
          <p:nvSpPr>
            <p:cNvPr name="TextBox 12" id="12"/>
            <p:cNvSpPr txBox="true"/>
            <p:nvPr/>
          </p:nvSpPr>
          <p:spPr>
            <a:xfrm>
              <a:off x="0" y="-57150"/>
              <a:ext cx="2398089" cy="463550"/>
            </a:xfrm>
            <a:prstGeom prst="rect">
              <a:avLst/>
            </a:prstGeom>
          </p:spPr>
          <p:txBody>
            <a:bodyPr anchor="ctr" rtlCol="false" tIns="50800" lIns="50800" bIns="50800" rIns="50800"/>
            <a:lstStyle/>
            <a:p>
              <a:pPr algn="ctr">
                <a:lnSpc>
                  <a:spcPts val="4199"/>
                </a:lnSpc>
              </a:pPr>
              <a:r>
                <a:rPr lang="en-US" sz="2999">
                  <a:solidFill>
                    <a:srgbClr val="000000"/>
                  </a:solidFill>
                  <a:latin typeface="Open Sauce"/>
                  <a:ea typeface="Open Sauce"/>
                  <a:cs typeface="Open Sauce"/>
                  <a:sym typeface="Open Sauce"/>
                </a:rPr>
                <a:t>INTRODUCTION</a:t>
              </a:r>
            </a:p>
          </p:txBody>
        </p:sp>
      </p:grpSp>
      <p:grpSp>
        <p:nvGrpSpPr>
          <p:cNvPr name="Group 13" id="13"/>
          <p:cNvGrpSpPr/>
          <p:nvPr/>
        </p:nvGrpSpPr>
        <p:grpSpPr>
          <a:xfrm rot="0">
            <a:off x="1544529" y="5340439"/>
            <a:ext cx="5993035" cy="1015629"/>
            <a:chOff x="0" y="0"/>
            <a:chExt cx="2398089" cy="406400"/>
          </a:xfrm>
        </p:grpSpPr>
        <p:sp>
          <p:nvSpPr>
            <p:cNvPr name="Freeform 14" id="14"/>
            <p:cNvSpPr/>
            <p:nvPr/>
          </p:nvSpPr>
          <p:spPr>
            <a:xfrm flipH="false" flipV="false" rot="0">
              <a:off x="0" y="0"/>
              <a:ext cx="2398089" cy="406400"/>
            </a:xfrm>
            <a:custGeom>
              <a:avLst/>
              <a:gdLst/>
              <a:ahLst/>
              <a:cxnLst/>
              <a:rect r="r" b="b" t="t" l="l"/>
              <a:pathLst>
                <a:path h="406400" w="2398089">
                  <a:moveTo>
                    <a:pt x="2194889" y="0"/>
                  </a:moveTo>
                  <a:cubicBezTo>
                    <a:pt x="2307113" y="0"/>
                    <a:pt x="2398089" y="90976"/>
                    <a:pt x="2398089" y="203200"/>
                  </a:cubicBezTo>
                  <a:cubicBezTo>
                    <a:pt x="2398089" y="315424"/>
                    <a:pt x="2307113" y="406400"/>
                    <a:pt x="2194889" y="406400"/>
                  </a:cubicBezTo>
                  <a:lnTo>
                    <a:pt x="203200" y="406400"/>
                  </a:lnTo>
                  <a:cubicBezTo>
                    <a:pt x="90976" y="406400"/>
                    <a:pt x="0" y="315424"/>
                    <a:pt x="0" y="203200"/>
                  </a:cubicBezTo>
                  <a:cubicBezTo>
                    <a:pt x="0" y="90976"/>
                    <a:pt x="90976" y="0"/>
                    <a:pt x="203200" y="0"/>
                  </a:cubicBezTo>
                  <a:close/>
                </a:path>
              </a:pathLst>
            </a:custGeom>
            <a:solidFill>
              <a:srgbClr val="F9D252"/>
            </a:solidFill>
          </p:spPr>
        </p:sp>
        <p:sp>
          <p:nvSpPr>
            <p:cNvPr name="TextBox 15" id="15"/>
            <p:cNvSpPr txBox="true"/>
            <p:nvPr/>
          </p:nvSpPr>
          <p:spPr>
            <a:xfrm>
              <a:off x="0" y="-57150"/>
              <a:ext cx="2398089" cy="463550"/>
            </a:xfrm>
            <a:prstGeom prst="rect">
              <a:avLst/>
            </a:prstGeom>
          </p:spPr>
          <p:txBody>
            <a:bodyPr anchor="ctr" rtlCol="false" tIns="50800" lIns="50800" bIns="50800" rIns="50800"/>
            <a:lstStyle/>
            <a:p>
              <a:pPr algn="ctr">
                <a:lnSpc>
                  <a:spcPts val="4199"/>
                </a:lnSpc>
              </a:pPr>
              <a:r>
                <a:rPr lang="en-US" sz="2999">
                  <a:solidFill>
                    <a:srgbClr val="000000"/>
                  </a:solidFill>
                  <a:latin typeface="Open Sauce"/>
                  <a:ea typeface="Open Sauce"/>
                  <a:cs typeface="Open Sauce"/>
                  <a:sym typeface="Open Sauce"/>
                </a:rPr>
                <a:t>DATASET OVERVIEW</a:t>
              </a:r>
            </a:p>
          </p:txBody>
        </p:sp>
      </p:grpSp>
      <p:grpSp>
        <p:nvGrpSpPr>
          <p:cNvPr name="Group 16" id="16"/>
          <p:cNvGrpSpPr/>
          <p:nvPr/>
        </p:nvGrpSpPr>
        <p:grpSpPr>
          <a:xfrm rot="0">
            <a:off x="1544529" y="6847160"/>
            <a:ext cx="5993035" cy="1015629"/>
            <a:chOff x="0" y="0"/>
            <a:chExt cx="2398089" cy="406400"/>
          </a:xfrm>
        </p:grpSpPr>
        <p:sp>
          <p:nvSpPr>
            <p:cNvPr name="Freeform 17" id="17"/>
            <p:cNvSpPr/>
            <p:nvPr/>
          </p:nvSpPr>
          <p:spPr>
            <a:xfrm flipH="false" flipV="false" rot="0">
              <a:off x="0" y="0"/>
              <a:ext cx="2398089" cy="406400"/>
            </a:xfrm>
            <a:custGeom>
              <a:avLst/>
              <a:gdLst/>
              <a:ahLst/>
              <a:cxnLst/>
              <a:rect r="r" b="b" t="t" l="l"/>
              <a:pathLst>
                <a:path h="406400" w="2398089">
                  <a:moveTo>
                    <a:pt x="2194889" y="0"/>
                  </a:moveTo>
                  <a:cubicBezTo>
                    <a:pt x="2307113" y="0"/>
                    <a:pt x="2398089" y="90976"/>
                    <a:pt x="2398089" y="203200"/>
                  </a:cubicBezTo>
                  <a:cubicBezTo>
                    <a:pt x="2398089" y="315424"/>
                    <a:pt x="2307113" y="406400"/>
                    <a:pt x="2194889" y="406400"/>
                  </a:cubicBezTo>
                  <a:lnTo>
                    <a:pt x="203200" y="406400"/>
                  </a:lnTo>
                  <a:cubicBezTo>
                    <a:pt x="90976" y="406400"/>
                    <a:pt x="0" y="315424"/>
                    <a:pt x="0" y="203200"/>
                  </a:cubicBezTo>
                  <a:cubicBezTo>
                    <a:pt x="0" y="90976"/>
                    <a:pt x="90976" y="0"/>
                    <a:pt x="203200" y="0"/>
                  </a:cubicBezTo>
                  <a:close/>
                </a:path>
              </a:pathLst>
            </a:custGeom>
            <a:solidFill>
              <a:srgbClr val="F9D252"/>
            </a:solidFill>
          </p:spPr>
        </p:sp>
        <p:sp>
          <p:nvSpPr>
            <p:cNvPr name="TextBox 18" id="18"/>
            <p:cNvSpPr txBox="true"/>
            <p:nvPr/>
          </p:nvSpPr>
          <p:spPr>
            <a:xfrm>
              <a:off x="0" y="-57150"/>
              <a:ext cx="2398089" cy="463550"/>
            </a:xfrm>
            <a:prstGeom prst="rect">
              <a:avLst/>
            </a:prstGeom>
          </p:spPr>
          <p:txBody>
            <a:bodyPr anchor="ctr" rtlCol="false" tIns="50800" lIns="50800" bIns="50800" rIns="50800"/>
            <a:lstStyle/>
            <a:p>
              <a:pPr algn="ctr">
                <a:lnSpc>
                  <a:spcPts val="4199"/>
                </a:lnSpc>
              </a:pPr>
            </a:p>
          </p:txBody>
        </p:sp>
      </p:grpSp>
      <p:sp>
        <p:nvSpPr>
          <p:cNvPr name="Freeform 19" id="19"/>
          <p:cNvSpPr/>
          <p:nvPr/>
        </p:nvSpPr>
        <p:spPr>
          <a:xfrm flipH="false" flipV="false" rot="0">
            <a:off x="12304391" y="3835098"/>
            <a:ext cx="7526464" cy="7266459"/>
          </a:xfrm>
          <a:custGeom>
            <a:avLst/>
            <a:gdLst/>
            <a:ahLst/>
            <a:cxnLst/>
            <a:rect r="r" b="b" t="t" l="l"/>
            <a:pathLst>
              <a:path h="7266459" w="7526464">
                <a:moveTo>
                  <a:pt x="0" y="0"/>
                </a:moveTo>
                <a:lnTo>
                  <a:pt x="7526464" y="0"/>
                </a:lnTo>
                <a:lnTo>
                  <a:pt x="7526464" y="7266459"/>
                </a:lnTo>
                <a:lnTo>
                  <a:pt x="0" y="726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8443990" y="3835098"/>
            <a:ext cx="5993035" cy="1015629"/>
            <a:chOff x="0" y="0"/>
            <a:chExt cx="2398089" cy="406400"/>
          </a:xfrm>
        </p:grpSpPr>
        <p:sp>
          <p:nvSpPr>
            <p:cNvPr name="Freeform 21" id="21"/>
            <p:cNvSpPr/>
            <p:nvPr/>
          </p:nvSpPr>
          <p:spPr>
            <a:xfrm flipH="false" flipV="false" rot="0">
              <a:off x="0" y="0"/>
              <a:ext cx="2398089" cy="406400"/>
            </a:xfrm>
            <a:custGeom>
              <a:avLst/>
              <a:gdLst/>
              <a:ahLst/>
              <a:cxnLst/>
              <a:rect r="r" b="b" t="t" l="l"/>
              <a:pathLst>
                <a:path h="406400" w="2398089">
                  <a:moveTo>
                    <a:pt x="2194889" y="0"/>
                  </a:moveTo>
                  <a:cubicBezTo>
                    <a:pt x="2307113" y="0"/>
                    <a:pt x="2398089" y="90976"/>
                    <a:pt x="2398089" y="203200"/>
                  </a:cubicBezTo>
                  <a:cubicBezTo>
                    <a:pt x="2398089" y="315424"/>
                    <a:pt x="2307113" y="406400"/>
                    <a:pt x="2194889" y="406400"/>
                  </a:cubicBezTo>
                  <a:lnTo>
                    <a:pt x="203200" y="406400"/>
                  </a:lnTo>
                  <a:cubicBezTo>
                    <a:pt x="90976" y="406400"/>
                    <a:pt x="0" y="315424"/>
                    <a:pt x="0" y="203200"/>
                  </a:cubicBezTo>
                  <a:cubicBezTo>
                    <a:pt x="0" y="90976"/>
                    <a:pt x="90976" y="0"/>
                    <a:pt x="203200" y="0"/>
                  </a:cubicBezTo>
                  <a:close/>
                </a:path>
              </a:pathLst>
            </a:custGeom>
            <a:solidFill>
              <a:srgbClr val="F9D252"/>
            </a:solidFill>
          </p:spPr>
        </p:sp>
        <p:sp>
          <p:nvSpPr>
            <p:cNvPr name="TextBox 22" id="22"/>
            <p:cNvSpPr txBox="true"/>
            <p:nvPr/>
          </p:nvSpPr>
          <p:spPr>
            <a:xfrm>
              <a:off x="0" y="-57150"/>
              <a:ext cx="2398089" cy="463550"/>
            </a:xfrm>
            <a:prstGeom prst="rect">
              <a:avLst/>
            </a:prstGeom>
          </p:spPr>
          <p:txBody>
            <a:bodyPr anchor="ctr" rtlCol="false" tIns="50800" lIns="50800" bIns="50800" rIns="50800"/>
            <a:lstStyle/>
            <a:p>
              <a:pPr algn="ctr">
                <a:lnSpc>
                  <a:spcPts val="4199"/>
                </a:lnSpc>
              </a:pPr>
              <a:r>
                <a:rPr lang="en-US" sz="2999">
                  <a:solidFill>
                    <a:srgbClr val="000000"/>
                  </a:solidFill>
                  <a:latin typeface="Open Sauce"/>
                  <a:ea typeface="Open Sauce"/>
                  <a:cs typeface="Open Sauce"/>
                  <a:sym typeface="Open Sauce"/>
                </a:rPr>
                <a:t>STAR SCHEMA</a:t>
              </a:r>
            </a:p>
          </p:txBody>
        </p:sp>
      </p:grpSp>
      <p:grpSp>
        <p:nvGrpSpPr>
          <p:cNvPr name="Group 23" id="23"/>
          <p:cNvGrpSpPr/>
          <p:nvPr/>
        </p:nvGrpSpPr>
        <p:grpSpPr>
          <a:xfrm rot="0">
            <a:off x="8443990" y="5340439"/>
            <a:ext cx="5993035" cy="1015629"/>
            <a:chOff x="0" y="0"/>
            <a:chExt cx="2398089" cy="406400"/>
          </a:xfrm>
        </p:grpSpPr>
        <p:sp>
          <p:nvSpPr>
            <p:cNvPr name="Freeform 24" id="24"/>
            <p:cNvSpPr/>
            <p:nvPr/>
          </p:nvSpPr>
          <p:spPr>
            <a:xfrm flipH="false" flipV="false" rot="0">
              <a:off x="0" y="0"/>
              <a:ext cx="2398089" cy="406400"/>
            </a:xfrm>
            <a:custGeom>
              <a:avLst/>
              <a:gdLst/>
              <a:ahLst/>
              <a:cxnLst/>
              <a:rect r="r" b="b" t="t" l="l"/>
              <a:pathLst>
                <a:path h="406400" w="2398089">
                  <a:moveTo>
                    <a:pt x="2194889" y="0"/>
                  </a:moveTo>
                  <a:cubicBezTo>
                    <a:pt x="2307113" y="0"/>
                    <a:pt x="2398089" y="90976"/>
                    <a:pt x="2398089" y="203200"/>
                  </a:cubicBezTo>
                  <a:cubicBezTo>
                    <a:pt x="2398089" y="315424"/>
                    <a:pt x="2307113" y="406400"/>
                    <a:pt x="2194889" y="406400"/>
                  </a:cubicBezTo>
                  <a:lnTo>
                    <a:pt x="203200" y="406400"/>
                  </a:lnTo>
                  <a:cubicBezTo>
                    <a:pt x="90976" y="406400"/>
                    <a:pt x="0" y="315424"/>
                    <a:pt x="0" y="203200"/>
                  </a:cubicBezTo>
                  <a:cubicBezTo>
                    <a:pt x="0" y="90976"/>
                    <a:pt x="90976" y="0"/>
                    <a:pt x="203200" y="0"/>
                  </a:cubicBezTo>
                  <a:close/>
                </a:path>
              </a:pathLst>
            </a:custGeom>
            <a:solidFill>
              <a:srgbClr val="F9D252"/>
            </a:solidFill>
          </p:spPr>
        </p:sp>
        <p:sp>
          <p:nvSpPr>
            <p:cNvPr name="TextBox 25" id="25"/>
            <p:cNvSpPr txBox="true"/>
            <p:nvPr/>
          </p:nvSpPr>
          <p:spPr>
            <a:xfrm>
              <a:off x="0" y="-57150"/>
              <a:ext cx="2398089" cy="463550"/>
            </a:xfrm>
            <a:prstGeom prst="rect">
              <a:avLst/>
            </a:prstGeom>
          </p:spPr>
          <p:txBody>
            <a:bodyPr anchor="ctr" rtlCol="false" tIns="50800" lIns="50800" bIns="50800" rIns="50800"/>
            <a:lstStyle/>
            <a:p>
              <a:pPr algn="ctr">
                <a:lnSpc>
                  <a:spcPts val="4199"/>
                </a:lnSpc>
              </a:pPr>
              <a:r>
                <a:rPr lang="en-US" sz="2999">
                  <a:solidFill>
                    <a:srgbClr val="000000"/>
                  </a:solidFill>
                  <a:latin typeface="Open Sauce"/>
                  <a:ea typeface="Open Sauce"/>
                  <a:cs typeface="Open Sauce"/>
                  <a:sym typeface="Open Sauce"/>
                </a:rPr>
                <a:t>DASHBOARD</a:t>
              </a:r>
            </a:p>
          </p:txBody>
        </p:sp>
      </p:grpSp>
      <p:grpSp>
        <p:nvGrpSpPr>
          <p:cNvPr name="Group 26" id="26"/>
          <p:cNvGrpSpPr/>
          <p:nvPr/>
        </p:nvGrpSpPr>
        <p:grpSpPr>
          <a:xfrm rot="0">
            <a:off x="8443990" y="6847160"/>
            <a:ext cx="5993035" cy="1015629"/>
            <a:chOff x="0" y="0"/>
            <a:chExt cx="2398089" cy="406400"/>
          </a:xfrm>
        </p:grpSpPr>
        <p:sp>
          <p:nvSpPr>
            <p:cNvPr name="Freeform 27" id="27"/>
            <p:cNvSpPr/>
            <p:nvPr/>
          </p:nvSpPr>
          <p:spPr>
            <a:xfrm flipH="false" flipV="false" rot="0">
              <a:off x="0" y="0"/>
              <a:ext cx="2398089" cy="406400"/>
            </a:xfrm>
            <a:custGeom>
              <a:avLst/>
              <a:gdLst/>
              <a:ahLst/>
              <a:cxnLst/>
              <a:rect r="r" b="b" t="t" l="l"/>
              <a:pathLst>
                <a:path h="406400" w="2398089">
                  <a:moveTo>
                    <a:pt x="2194889" y="0"/>
                  </a:moveTo>
                  <a:cubicBezTo>
                    <a:pt x="2307113" y="0"/>
                    <a:pt x="2398089" y="90976"/>
                    <a:pt x="2398089" y="203200"/>
                  </a:cubicBezTo>
                  <a:cubicBezTo>
                    <a:pt x="2398089" y="315424"/>
                    <a:pt x="2307113" y="406400"/>
                    <a:pt x="2194889" y="406400"/>
                  </a:cubicBezTo>
                  <a:lnTo>
                    <a:pt x="203200" y="406400"/>
                  </a:lnTo>
                  <a:cubicBezTo>
                    <a:pt x="90976" y="406400"/>
                    <a:pt x="0" y="315424"/>
                    <a:pt x="0" y="203200"/>
                  </a:cubicBezTo>
                  <a:cubicBezTo>
                    <a:pt x="0" y="90976"/>
                    <a:pt x="90976" y="0"/>
                    <a:pt x="203200" y="0"/>
                  </a:cubicBezTo>
                  <a:close/>
                </a:path>
              </a:pathLst>
            </a:custGeom>
            <a:solidFill>
              <a:srgbClr val="F9D252"/>
            </a:solidFill>
          </p:spPr>
        </p:sp>
        <p:sp>
          <p:nvSpPr>
            <p:cNvPr name="TextBox 28" id="28"/>
            <p:cNvSpPr txBox="true"/>
            <p:nvPr/>
          </p:nvSpPr>
          <p:spPr>
            <a:xfrm>
              <a:off x="0" y="-57150"/>
              <a:ext cx="2398089" cy="463550"/>
            </a:xfrm>
            <a:prstGeom prst="rect">
              <a:avLst/>
            </a:prstGeom>
          </p:spPr>
          <p:txBody>
            <a:bodyPr anchor="ctr" rtlCol="false" tIns="50800" lIns="50800" bIns="50800" rIns="50800"/>
            <a:lstStyle/>
            <a:p>
              <a:pPr algn="ctr">
                <a:lnSpc>
                  <a:spcPts val="4199"/>
                </a:lnSpc>
              </a:pPr>
              <a:r>
                <a:rPr lang="en-US" sz="2999">
                  <a:solidFill>
                    <a:srgbClr val="000000"/>
                  </a:solidFill>
                  <a:latin typeface="Open Sauce"/>
                  <a:ea typeface="Open Sauce"/>
                  <a:cs typeface="Open Sauce"/>
                  <a:sym typeface="Open Sauce"/>
                </a:rPr>
                <a:t>CONCLUSION</a:t>
              </a:r>
            </a:p>
          </p:txBody>
        </p:sp>
      </p:grpSp>
      <p:grpSp>
        <p:nvGrpSpPr>
          <p:cNvPr name="Group 29" id="29"/>
          <p:cNvGrpSpPr/>
          <p:nvPr/>
        </p:nvGrpSpPr>
        <p:grpSpPr>
          <a:xfrm rot="0">
            <a:off x="17090834" y="9139909"/>
            <a:ext cx="635238" cy="635238"/>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252"/>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799"/>
                </a:lnSpc>
              </a:pPr>
              <a:r>
                <a:rPr lang="en-US" sz="1999">
                  <a:solidFill>
                    <a:srgbClr val="000000"/>
                  </a:solidFill>
                  <a:latin typeface="Open Sauce"/>
                  <a:ea typeface="Open Sauce"/>
                  <a:cs typeface="Open Sauce"/>
                  <a:sym typeface="Open Sauce"/>
                </a:rPr>
                <a:t>02</a:t>
              </a:r>
            </a:p>
          </p:txBody>
        </p:sp>
      </p:grpSp>
      <p:sp>
        <p:nvSpPr>
          <p:cNvPr name="TextBox 32" id="32"/>
          <p:cNvSpPr txBox="true"/>
          <p:nvPr/>
        </p:nvSpPr>
        <p:spPr>
          <a:xfrm rot="0">
            <a:off x="1459238" y="7059700"/>
            <a:ext cx="5993035"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uce"/>
                <a:ea typeface="Open Sauce"/>
                <a:cs typeface="Open Sauce"/>
                <a:sym typeface="Open Sauce"/>
              </a:rPr>
              <a:t>DATA CLEANING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2749988" y="7629176"/>
            <a:ext cx="5902041" cy="5902017"/>
            <a:chOff x="0" y="0"/>
            <a:chExt cx="6350000" cy="6349975"/>
          </a:xfrm>
        </p:grpSpPr>
        <p:sp>
          <p:nvSpPr>
            <p:cNvPr name="Freeform 3" id="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4952" t="-32775" r="-74085" b="0"/>
              </a:stretch>
            </a:blipFill>
          </p:spPr>
        </p:sp>
      </p:grpSp>
      <p:grpSp>
        <p:nvGrpSpPr>
          <p:cNvPr name="Group 4" id="4"/>
          <p:cNvGrpSpPr/>
          <p:nvPr/>
        </p:nvGrpSpPr>
        <p:grpSpPr>
          <a:xfrm rot="0">
            <a:off x="-1930521" y="1364275"/>
            <a:ext cx="5902041" cy="5902017"/>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8380" t="0" r="-41618" b="0"/>
              </a:stretch>
            </a:blipFill>
          </p:spPr>
        </p:sp>
      </p:grpSp>
      <p:grpSp>
        <p:nvGrpSpPr>
          <p:cNvPr name="Group 6" id="6"/>
          <p:cNvGrpSpPr/>
          <p:nvPr/>
        </p:nvGrpSpPr>
        <p:grpSpPr>
          <a:xfrm rot="0">
            <a:off x="2749988" y="-3244194"/>
            <a:ext cx="5902041" cy="5902017"/>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6726" t="0" r="-26726" b="0"/>
              </a:stretch>
            </a:blipFill>
          </p:spPr>
        </p:sp>
      </p:grpSp>
      <p:grpSp>
        <p:nvGrpSpPr>
          <p:cNvPr name="Group 8" id="8"/>
          <p:cNvGrpSpPr/>
          <p:nvPr/>
        </p:nvGrpSpPr>
        <p:grpSpPr>
          <a:xfrm rot="0">
            <a:off x="14316479" y="2777407"/>
            <a:ext cx="5902041" cy="5902017"/>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24999" t="0" r="-24999" b="0"/>
              </a:stretch>
            </a:blipFill>
          </p:spPr>
        </p:sp>
      </p:grpSp>
      <p:grpSp>
        <p:nvGrpSpPr>
          <p:cNvPr name="Group 10" id="10"/>
          <p:cNvGrpSpPr/>
          <p:nvPr/>
        </p:nvGrpSpPr>
        <p:grpSpPr>
          <a:xfrm rot="0">
            <a:off x="9635971" y="7629176"/>
            <a:ext cx="5902041" cy="5902017"/>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31532" t="0" r="-20945" b="0"/>
              </a:stretch>
            </a:blipFill>
          </p:spPr>
        </p:sp>
      </p:grpSp>
      <p:grpSp>
        <p:nvGrpSpPr>
          <p:cNvPr name="Group 12" id="12"/>
          <p:cNvGrpSpPr/>
          <p:nvPr/>
        </p:nvGrpSpPr>
        <p:grpSpPr>
          <a:xfrm rot="0">
            <a:off x="9635971" y="-3244194"/>
            <a:ext cx="5902041" cy="5902017"/>
            <a:chOff x="0" y="0"/>
            <a:chExt cx="6350000" cy="6349975"/>
          </a:xfrm>
        </p:grpSpPr>
        <p:sp>
          <p:nvSpPr>
            <p:cNvPr name="Freeform 13" id="1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24999" t="0" r="-24999" b="0"/>
              </a:stretch>
            </a:blipFill>
          </p:spPr>
        </p:sp>
      </p:grpSp>
      <p:grpSp>
        <p:nvGrpSpPr>
          <p:cNvPr name="Group 14" id="14"/>
          <p:cNvGrpSpPr/>
          <p:nvPr/>
        </p:nvGrpSpPr>
        <p:grpSpPr>
          <a:xfrm rot="0">
            <a:off x="4454508" y="3162756"/>
            <a:ext cx="9378984" cy="1668053"/>
            <a:chOff x="0" y="0"/>
            <a:chExt cx="1584639" cy="281828"/>
          </a:xfrm>
        </p:grpSpPr>
        <p:sp>
          <p:nvSpPr>
            <p:cNvPr name="Freeform 15" id="15"/>
            <p:cNvSpPr/>
            <p:nvPr/>
          </p:nvSpPr>
          <p:spPr>
            <a:xfrm flipH="false" flipV="false" rot="0">
              <a:off x="0" y="0"/>
              <a:ext cx="1584639" cy="281828"/>
            </a:xfrm>
            <a:custGeom>
              <a:avLst/>
              <a:gdLst/>
              <a:ahLst/>
              <a:cxnLst/>
              <a:rect r="r" b="b" t="t" l="l"/>
              <a:pathLst>
                <a:path h="281828" w="1584639">
                  <a:moveTo>
                    <a:pt x="0" y="0"/>
                  </a:moveTo>
                  <a:lnTo>
                    <a:pt x="1584639" y="0"/>
                  </a:lnTo>
                  <a:lnTo>
                    <a:pt x="1584639" y="281828"/>
                  </a:lnTo>
                  <a:lnTo>
                    <a:pt x="0" y="281828"/>
                  </a:lnTo>
                  <a:close/>
                </a:path>
              </a:pathLst>
            </a:custGeom>
            <a:solidFill>
              <a:srgbClr val="F9D252"/>
            </a:solidFill>
          </p:spPr>
        </p:sp>
        <p:sp>
          <p:nvSpPr>
            <p:cNvPr name="TextBox 16" id="16"/>
            <p:cNvSpPr txBox="true"/>
            <p:nvPr/>
          </p:nvSpPr>
          <p:spPr>
            <a:xfrm>
              <a:off x="0" y="-38100"/>
              <a:ext cx="1584639" cy="319928"/>
            </a:xfrm>
            <a:prstGeom prst="rect">
              <a:avLst/>
            </a:prstGeom>
          </p:spPr>
          <p:txBody>
            <a:bodyPr anchor="ctr" rtlCol="false" tIns="60627" lIns="60627" bIns="60627" rIns="60627"/>
            <a:lstStyle/>
            <a:p>
              <a:pPr algn="ctr">
                <a:lnSpc>
                  <a:spcPts val="2799"/>
                </a:lnSpc>
              </a:pPr>
            </a:p>
          </p:txBody>
        </p:sp>
      </p:grpSp>
      <p:sp>
        <p:nvSpPr>
          <p:cNvPr name="TextBox 17" id="17"/>
          <p:cNvSpPr txBox="true"/>
          <p:nvPr/>
        </p:nvSpPr>
        <p:spPr>
          <a:xfrm rot="0">
            <a:off x="3971521" y="3100749"/>
            <a:ext cx="10344959" cy="1730060"/>
          </a:xfrm>
          <a:prstGeom prst="rect">
            <a:avLst/>
          </a:prstGeom>
        </p:spPr>
        <p:txBody>
          <a:bodyPr anchor="t" rtlCol="false" tIns="0" lIns="0" bIns="0" rIns="0">
            <a:spAutoFit/>
          </a:bodyPr>
          <a:lstStyle/>
          <a:p>
            <a:pPr algn="ctr">
              <a:lnSpc>
                <a:spcPts val="13557"/>
              </a:lnSpc>
            </a:pPr>
            <a:r>
              <a:rPr lang="en-US" b="true" sz="11298">
                <a:solidFill>
                  <a:srgbClr val="000000"/>
                </a:solidFill>
                <a:latin typeface="Open Sauce Bold"/>
                <a:ea typeface="Open Sauce Bold"/>
                <a:cs typeface="Open Sauce Bold"/>
                <a:sym typeface="Open Sauce Bold"/>
              </a:rPr>
              <a:t>YOUR VOTE</a:t>
            </a:r>
          </a:p>
        </p:txBody>
      </p:sp>
      <p:grpSp>
        <p:nvGrpSpPr>
          <p:cNvPr name="Group 18" id="18"/>
          <p:cNvGrpSpPr/>
          <p:nvPr/>
        </p:nvGrpSpPr>
        <p:grpSpPr>
          <a:xfrm rot="0">
            <a:off x="5478561" y="5077048"/>
            <a:ext cx="7330877" cy="1668053"/>
            <a:chOff x="0" y="0"/>
            <a:chExt cx="1238599" cy="281828"/>
          </a:xfrm>
        </p:grpSpPr>
        <p:sp>
          <p:nvSpPr>
            <p:cNvPr name="Freeform 19" id="19"/>
            <p:cNvSpPr/>
            <p:nvPr/>
          </p:nvSpPr>
          <p:spPr>
            <a:xfrm flipH="false" flipV="false" rot="0">
              <a:off x="0" y="0"/>
              <a:ext cx="1238599" cy="281828"/>
            </a:xfrm>
            <a:custGeom>
              <a:avLst/>
              <a:gdLst/>
              <a:ahLst/>
              <a:cxnLst/>
              <a:rect r="r" b="b" t="t" l="l"/>
              <a:pathLst>
                <a:path h="281828" w="1238599">
                  <a:moveTo>
                    <a:pt x="0" y="0"/>
                  </a:moveTo>
                  <a:lnTo>
                    <a:pt x="1238599" y="0"/>
                  </a:lnTo>
                  <a:lnTo>
                    <a:pt x="1238599" y="281828"/>
                  </a:lnTo>
                  <a:lnTo>
                    <a:pt x="0" y="281828"/>
                  </a:lnTo>
                  <a:close/>
                </a:path>
              </a:pathLst>
            </a:custGeom>
            <a:solidFill>
              <a:srgbClr val="F9D252"/>
            </a:solidFill>
          </p:spPr>
        </p:sp>
        <p:sp>
          <p:nvSpPr>
            <p:cNvPr name="TextBox 20" id="20"/>
            <p:cNvSpPr txBox="true"/>
            <p:nvPr/>
          </p:nvSpPr>
          <p:spPr>
            <a:xfrm>
              <a:off x="0" y="-38100"/>
              <a:ext cx="1238599" cy="319928"/>
            </a:xfrm>
            <a:prstGeom prst="rect">
              <a:avLst/>
            </a:prstGeom>
          </p:spPr>
          <p:txBody>
            <a:bodyPr anchor="ctr" rtlCol="false" tIns="60627" lIns="60627" bIns="60627" rIns="60627"/>
            <a:lstStyle/>
            <a:p>
              <a:pPr algn="ctr">
                <a:lnSpc>
                  <a:spcPts val="2799"/>
                </a:lnSpc>
              </a:pPr>
            </a:p>
          </p:txBody>
        </p:sp>
      </p:grpSp>
      <p:sp>
        <p:nvSpPr>
          <p:cNvPr name="TextBox 21" id="21"/>
          <p:cNvSpPr txBox="true"/>
          <p:nvPr/>
        </p:nvSpPr>
        <p:spPr>
          <a:xfrm rot="0">
            <a:off x="3971521" y="5015041"/>
            <a:ext cx="10344959" cy="1726035"/>
          </a:xfrm>
          <a:prstGeom prst="rect">
            <a:avLst/>
          </a:prstGeom>
        </p:spPr>
        <p:txBody>
          <a:bodyPr anchor="t" rtlCol="false" tIns="0" lIns="0" bIns="0" rIns="0">
            <a:spAutoFit/>
          </a:bodyPr>
          <a:lstStyle/>
          <a:p>
            <a:pPr algn="ctr">
              <a:lnSpc>
                <a:spcPts val="13558"/>
              </a:lnSpc>
            </a:pPr>
            <a:r>
              <a:rPr lang="en-US" b="true" sz="11298" i="true">
                <a:solidFill>
                  <a:srgbClr val="000000"/>
                </a:solidFill>
                <a:latin typeface="Open Sauce Bold Italics"/>
                <a:ea typeface="Open Sauce Bold Italics"/>
                <a:cs typeface="Open Sauce Bold Italics"/>
                <a:sym typeface="Open Sauce Bold Italics"/>
              </a:rPr>
              <a:t>MATTERS</a:t>
            </a:r>
          </a:p>
        </p:txBody>
      </p:sp>
      <p:sp>
        <p:nvSpPr>
          <p:cNvPr name="Freeform 22" id="22"/>
          <p:cNvSpPr/>
          <p:nvPr/>
        </p:nvSpPr>
        <p:spPr>
          <a:xfrm flipH="false" flipV="false" rot="474552">
            <a:off x="16059597" y="-299339"/>
            <a:ext cx="2993531" cy="2656078"/>
          </a:xfrm>
          <a:custGeom>
            <a:avLst/>
            <a:gdLst/>
            <a:ahLst/>
            <a:cxnLst/>
            <a:rect r="r" b="b" t="t" l="l"/>
            <a:pathLst>
              <a:path h="2656078" w="2993531">
                <a:moveTo>
                  <a:pt x="0" y="0"/>
                </a:moveTo>
                <a:lnTo>
                  <a:pt x="2993531" y="0"/>
                </a:lnTo>
                <a:lnTo>
                  <a:pt x="2993531" y="2656078"/>
                </a:lnTo>
                <a:lnTo>
                  <a:pt x="0" y="26560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2598766">
            <a:off x="64204" y="8113742"/>
            <a:ext cx="2813693" cy="2736956"/>
          </a:xfrm>
          <a:custGeom>
            <a:avLst/>
            <a:gdLst/>
            <a:ahLst/>
            <a:cxnLst/>
            <a:rect r="r" b="b" t="t" l="l"/>
            <a:pathLst>
              <a:path h="2736956" w="2813693">
                <a:moveTo>
                  <a:pt x="0" y="0"/>
                </a:moveTo>
                <a:lnTo>
                  <a:pt x="2813693" y="0"/>
                </a:lnTo>
                <a:lnTo>
                  <a:pt x="2813693" y="2736957"/>
                </a:lnTo>
                <a:lnTo>
                  <a:pt x="0" y="273695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4" id="24"/>
          <p:cNvGrpSpPr/>
          <p:nvPr/>
        </p:nvGrpSpPr>
        <p:grpSpPr>
          <a:xfrm rot="0">
            <a:off x="17090834" y="9139909"/>
            <a:ext cx="635238" cy="635238"/>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252"/>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799"/>
                </a:lnSpc>
              </a:pPr>
              <a:r>
                <a:rPr lang="en-US" sz="1999">
                  <a:solidFill>
                    <a:srgbClr val="000000"/>
                  </a:solidFill>
                  <a:latin typeface="Open Sauce"/>
                  <a:ea typeface="Open Sauce"/>
                  <a:cs typeface="Open Sauce"/>
                  <a:sym typeface="Open Sauce"/>
                </a:rPr>
                <a:t>09</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1360639" y="8481906"/>
            <a:ext cx="21009277" cy="14422252"/>
            <a:chOff x="0" y="0"/>
            <a:chExt cx="1184027" cy="812800"/>
          </a:xfrm>
        </p:grpSpPr>
        <p:sp>
          <p:nvSpPr>
            <p:cNvPr name="Freeform 3" id="3"/>
            <p:cNvSpPr/>
            <p:nvPr/>
          </p:nvSpPr>
          <p:spPr>
            <a:xfrm flipH="false" flipV="false" rot="0">
              <a:off x="0" y="0"/>
              <a:ext cx="1184027" cy="812800"/>
            </a:xfrm>
            <a:custGeom>
              <a:avLst/>
              <a:gdLst/>
              <a:ahLst/>
              <a:cxnLst/>
              <a:rect r="r" b="b" t="t" l="l"/>
              <a:pathLst>
                <a:path h="812800" w="1184027">
                  <a:moveTo>
                    <a:pt x="592014" y="0"/>
                  </a:moveTo>
                  <a:cubicBezTo>
                    <a:pt x="265054" y="0"/>
                    <a:pt x="0" y="181951"/>
                    <a:pt x="0" y="406400"/>
                  </a:cubicBezTo>
                  <a:cubicBezTo>
                    <a:pt x="0" y="630849"/>
                    <a:pt x="265054" y="812800"/>
                    <a:pt x="592014" y="812800"/>
                  </a:cubicBezTo>
                  <a:cubicBezTo>
                    <a:pt x="918974" y="812800"/>
                    <a:pt x="1184027" y="630849"/>
                    <a:pt x="1184027" y="406400"/>
                  </a:cubicBezTo>
                  <a:cubicBezTo>
                    <a:pt x="1184027" y="181951"/>
                    <a:pt x="918974" y="0"/>
                    <a:pt x="592014" y="0"/>
                  </a:cubicBezTo>
                  <a:close/>
                </a:path>
              </a:pathLst>
            </a:custGeom>
            <a:solidFill>
              <a:srgbClr val="0038A8"/>
            </a:solidFill>
          </p:spPr>
        </p:sp>
        <p:sp>
          <p:nvSpPr>
            <p:cNvPr name="TextBox 4" id="4"/>
            <p:cNvSpPr txBox="true"/>
            <p:nvPr/>
          </p:nvSpPr>
          <p:spPr>
            <a:xfrm>
              <a:off x="111003" y="38100"/>
              <a:ext cx="962022"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148756" y="307876"/>
            <a:ext cx="14283988" cy="1397672"/>
            <a:chOff x="0" y="0"/>
            <a:chExt cx="2880239" cy="281828"/>
          </a:xfrm>
        </p:grpSpPr>
        <p:sp>
          <p:nvSpPr>
            <p:cNvPr name="Freeform 6" id="6"/>
            <p:cNvSpPr/>
            <p:nvPr/>
          </p:nvSpPr>
          <p:spPr>
            <a:xfrm flipH="false" flipV="false" rot="0">
              <a:off x="0" y="0"/>
              <a:ext cx="2880239" cy="281828"/>
            </a:xfrm>
            <a:custGeom>
              <a:avLst/>
              <a:gdLst/>
              <a:ahLst/>
              <a:cxnLst/>
              <a:rect r="r" b="b" t="t" l="l"/>
              <a:pathLst>
                <a:path h="281828" w="2880239">
                  <a:moveTo>
                    <a:pt x="0" y="0"/>
                  </a:moveTo>
                  <a:lnTo>
                    <a:pt x="2880239" y="0"/>
                  </a:lnTo>
                  <a:lnTo>
                    <a:pt x="2880239" y="281828"/>
                  </a:lnTo>
                  <a:lnTo>
                    <a:pt x="0" y="281828"/>
                  </a:lnTo>
                  <a:close/>
                </a:path>
              </a:pathLst>
            </a:custGeom>
            <a:solidFill>
              <a:srgbClr val="F9D252"/>
            </a:solidFill>
          </p:spPr>
        </p:sp>
        <p:sp>
          <p:nvSpPr>
            <p:cNvPr name="TextBox 7" id="7"/>
            <p:cNvSpPr txBox="true"/>
            <p:nvPr/>
          </p:nvSpPr>
          <p:spPr>
            <a:xfrm>
              <a:off x="0" y="-38100"/>
              <a:ext cx="2880239" cy="319928"/>
            </a:xfrm>
            <a:prstGeom prst="rect">
              <a:avLst/>
            </a:prstGeom>
          </p:spPr>
          <p:txBody>
            <a:bodyPr anchor="ctr" rtlCol="false" tIns="50800" lIns="50800" bIns="50800" rIns="50800"/>
            <a:lstStyle/>
            <a:p>
              <a:pPr algn="ctr">
                <a:lnSpc>
                  <a:spcPts val="2799"/>
                </a:lnSpc>
              </a:pPr>
            </a:p>
          </p:txBody>
        </p:sp>
      </p:grpSp>
      <p:sp>
        <p:nvSpPr>
          <p:cNvPr name="Freeform 8" id="8"/>
          <p:cNvSpPr/>
          <p:nvPr/>
        </p:nvSpPr>
        <p:spPr>
          <a:xfrm flipH="false" flipV="false" rot="-2598766">
            <a:off x="-87084" y="7342281"/>
            <a:ext cx="3287560" cy="3197899"/>
          </a:xfrm>
          <a:custGeom>
            <a:avLst/>
            <a:gdLst/>
            <a:ahLst/>
            <a:cxnLst/>
            <a:rect r="r" b="b" t="t" l="l"/>
            <a:pathLst>
              <a:path h="3197899" w="3287560">
                <a:moveTo>
                  <a:pt x="0" y="0"/>
                </a:moveTo>
                <a:lnTo>
                  <a:pt x="3287561" y="0"/>
                </a:lnTo>
                <a:lnTo>
                  <a:pt x="3287561" y="3197900"/>
                </a:lnTo>
                <a:lnTo>
                  <a:pt x="0" y="3197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474552">
            <a:off x="16076529" y="3464529"/>
            <a:ext cx="3784566" cy="3357942"/>
          </a:xfrm>
          <a:custGeom>
            <a:avLst/>
            <a:gdLst/>
            <a:ahLst/>
            <a:cxnLst/>
            <a:rect r="r" b="b" t="t" l="l"/>
            <a:pathLst>
              <a:path h="3357942" w="3784566">
                <a:moveTo>
                  <a:pt x="0" y="0"/>
                </a:moveTo>
                <a:lnTo>
                  <a:pt x="3784566" y="0"/>
                </a:lnTo>
                <a:lnTo>
                  <a:pt x="3784566" y="3357942"/>
                </a:lnTo>
                <a:lnTo>
                  <a:pt x="0" y="33579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7090834" y="9139909"/>
            <a:ext cx="635238" cy="63523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252"/>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799"/>
                </a:lnSpc>
              </a:pPr>
              <a:r>
                <a:rPr lang="en-US" sz="1999">
                  <a:solidFill>
                    <a:srgbClr val="000000"/>
                  </a:solidFill>
                  <a:latin typeface="Open Sauce"/>
                  <a:ea typeface="Open Sauce"/>
                  <a:cs typeface="Open Sauce"/>
                  <a:sym typeface="Open Sauce"/>
                </a:rPr>
                <a:t>03</a:t>
              </a:r>
            </a:p>
          </p:txBody>
        </p:sp>
      </p:grpSp>
      <p:sp>
        <p:nvSpPr>
          <p:cNvPr name="TextBox 13" id="13"/>
          <p:cNvSpPr txBox="true"/>
          <p:nvPr/>
        </p:nvSpPr>
        <p:spPr>
          <a:xfrm rot="0">
            <a:off x="1490667" y="307876"/>
            <a:ext cx="15600167" cy="1441648"/>
          </a:xfrm>
          <a:prstGeom prst="rect">
            <a:avLst/>
          </a:prstGeom>
        </p:spPr>
        <p:txBody>
          <a:bodyPr anchor="t" rtlCol="false" tIns="0" lIns="0" bIns="0" rIns="0">
            <a:spAutoFit/>
          </a:bodyPr>
          <a:lstStyle/>
          <a:p>
            <a:pPr algn="ctr">
              <a:lnSpc>
                <a:spcPts val="11360"/>
              </a:lnSpc>
            </a:pPr>
            <a:r>
              <a:rPr lang="en-US" b="true" sz="9466">
                <a:solidFill>
                  <a:srgbClr val="000000"/>
                </a:solidFill>
                <a:latin typeface="Open Sauce Bold"/>
                <a:ea typeface="Open Sauce Bold"/>
                <a:cs typeface="Open Sauce Bold"/>
                <a:sym typeface="Open Sauce Bold"/>
              </a:rPr>
              <a:t>CONCLUSION</a:t>
            </a:r>
          </a:p>
        </p:txBody>
      </p:sp>
      <p:sp>
        <p:nvSpPr>
          <p:cNvPr name="TextBox 14" id="14"/>
          <p:cNvSpPr txBox="true"/>
          <p:nvPr/>
        </p:nvSpPr>
        <p:spPr>
          <a:xfrm rot="0">
            <a:off x="2295934" y="2635885"/>
            <a:ext cx="13696131" cy="494855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Open Sauce"/>
                <a:ea typeface="Open Sauce"/>
                <a:cs typeface="Open Sauce"/>
                <a:sym typeface="Open Sauce"/>
              </a:rPr>
              <a:t>This project demonstrates how advanced data analytics and visualization in Power BI can transform raw election data into actionable insights for policymakers, campaigners, and the public. By integrating demographic breakdowns, urban and rural region analyses, and interactivity features like drill-through, the dashboard reveals both macro and micro-level trends in Indian elections.</a:t>
            </a:r>
          </a:p>
          <a:p>
            <a:pPr algn="ctr">
              <a:lnSpc>
                <a:spcPts val="3919"/>
              </a:lnSpc>
              <a:spcBef>
                <a:spcPct val="0"/>
              </a:spcBef>
            </a:pPr>
            <a:r>
              <a:rPr lang="en-US" sz="2799">
                <a:solidFill>
                  <a:srgbClr val="000000"/>
                </a:solidFill>
                <a:latin typeface="Open Sauce"/>
                <a:ea typeface="Open Sauce"/>
                <a:cs typeface="Open Sauce"/>
                <a:sym typeface="Open Sauce"/>
              </a:rPr>
              <a:t>Key takeaways include the dominance of certain states and candidates in the electorate, the persistent gender gap, and the contrasting turnout dynamics between rural and urban India. The project highlights untapped opportunities to boost urban voter participation and better represent demographic diversity.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2375858" y="1313880"/>
            <a:ext cx="13536284" cy="2572817"/>
          </a:xfrm>
          <a:prstGeom prst="rect">
            <a:avLst/>
          </a:prstGeom>
        </p:spPr>
        <p:txBody>
          <a:bodyPr anchor="t" rtlCol="false" tIns="0" lIns="0" bIns="0" rIns="0">
            <a:spAutoFit/>
          </a:bodyPr>
          <a:lstStyle/>
          <a:p>
            <a:pPr algn="ctr">
              <a:lnSpc>
                <a:spcPts val="10070"/>
              </a:lnSpc>
            </a:pPr>
            <a:r>
              <a:rPr lang="en-US" b="true" sz="9154">
                <a:solidFill>
                  <a:srgbClr val="000000"/>
                </a:solidFill>
                <a:latin typeface="Open Sauce Bold"/>
                <a:ea typeface="Open Sauce Bold"/>
                <a:cs typeface="Open Sauce Bold"/>
                <a:sym typeface="Open Sauce Bold"/>
              </a:rPr>
              <a:t>THANK YOU FOR LISTENING!</a:t>
            </a:r>
          </a:p>
        </p:txBody>
      </p:sp>
      <p:grpSp>
        <p:nvGrpSpPr>
          <p:cNvPr name="Group 3" id="3"/>
          <p:cNvGrpSpPr/>
          <p:nvPr/>
        </p:nvGrpSpPr>
        <p:grpSpPr>
          <a:xfrm rot="0">
            <a:off x="-831540" y="9538856"/>
            <a:ext cx="19343209" cy="2801803"/>
            <a:chOff x="0" y="0"/>
            <a:chExt cx="5094508" cy="737923"/>
          </a:xfrm>
        </p:grpSpPr>
        <p:sp>
          <p:nvSpPr>
            <p:cNvPr name="Freeform 4" id="4"/>
            <p:cNvSpPr/>
            <p:nvPr/>
          </p:nvSpPr>
          <p:spPr>
            <a:xfrm flipH="false" flipV="false" rot="0">
              <a:off x="0" y="0"/>
              <a:ext cx="5094508" cy="737923"/>
            </a:xfrm>
            <a:custGeom>
              <a:avLst/>
              <a:gdLst/>
              <a:ahLst/>
              <a:cxnLst/>
              <a:rect r="r" b="b" t="t" l="l"/>
              <a:pathLst>
                <a:path h="737923" w="5094508">
                  <a:moveTo>
                    <a:pt x="0" y="0"/>
                  </a:moveTo>
                  <a:lnTo>
                    <a:pt x="5094508" y="0"/>
                  </a:lnTo>
                  <a:lnTo>
                    <a:pt x="5094508" y="737923"/>
                  </a:lnTo>
                  <a:lnTo>
                    <a:pt x="0" y="737923"/>
                  </a:lnTo>
                  <a:close/>
                </a:path>
              </a:pathLst>
            </a:custGeom>
            <a:solidFill>
              <a:srgbClr val="F9D252"/>
            </a:solidFill>
          </p:spPr>
        </p:sp>
        <p:sp>
          <p:nvSpPr>
            <p:cNvPr name="TextBox 5" id="5"/>
            <p:cNvSpPr txBox="true"/>
            <p:nvPr/>
          </p:nvSpPr>
          <p:spPr>
            <a:xfrm>
              <a:off x="0" y="-38100"/>
              <a:ext cx="5094508" cy="776023"/>
            </a:xfrm>
            <a:prstGeom prst="rect">
              <a:avLst/>
            </a:prstGeom>
          </p:spPr>
          <p:txBody>
            <a:bodyPr anchor="ctr" rtlCol="false" tIns="50800" lIns="50800" bIns="50800" rIns="50800"/>
            <a:lstStyle/>
            <a:p>
              <a:pPr algn="ctr">
                <a:lnSpc>
                  <a:spcPts val="2799"/>
                </a:lnSpc>
              </a:pPr>
            </a:p>
          </p:txBody>
        </p:sp>
      </p:grpSp>
      <p:sp>
        <p:nvSpPr>
          <p:cNvPr name="Freeform 6" id="6"/>
          <p:cNvSpPr/>
          <p:nvPr/>
        </p:nvSpPr>
        <p:spPr>
          <a:xfrm flipH="false" flipV="false" rot="0">
            <a:off x="2094984" y="4545636"/>
            <a:ext cx="14098032" cy="6023705"/>
          </a:xfrm>
          <a:custGeom>
            <a:avLst/>
            <a:gdLst/>
            <a:ahLst/>
            <a:cxnLst/>
            <a:rect r="r" b="b" t="t" l="l"/>
            <a:pathLst>
              <a:path h="6023705" w="14098032">
                <a:moveTo>
                  <a:pt x="0" y="0"/>
                </a:moveTo>
                <a:lnTo>
                  <a:pt x="14098032" y="0"/>
                </a:lnTo>
                <a:lnTo>
                  <a:pt x="14098032" y="6023704"/>
                </a:lnTo>
                <a:lnTo>
                  <a:pt x="0" y="60237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7090834" y="9139909"/>
            <a:ext cx="635238" cy="63523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8A8"/>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799"/>
                </a:lnSpc>
              </a:pPr>
              <a:r>
                <a:rPr lang="en-US" sz="1999">
                  <a:solidFill>
                    <a:srgbClr val="FAFAFA"/>
                  </a:solidFill>
                  <a:latin typeface="Open Sauce"/>
                  <a:ea typeface="Open Sauce"/>
                  <a:cs typeface="Open Sauce"/>
                  <a:sym typeface="Open Sauce"/>
                </a:rPr>
                <a:t>10</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10478067" cy="1438275"/>
          </a:xfrm>
          <a:prstGeom prst="rect">
            <a:avLst/>
          </a:prstGeom>
        </p:spPr>
        <p:txBody>
          <a:bodyPr anchor="t" rtlCol="false" tIns="0" lIns="0" bIns="0" rIns="0">
            <a:spAutoFit/>
          </a:bodyPr>
          <a:lstStyle/>
          <a:p>
            <a:pPr algn="l">
              <a:lnSpc>
                <a:spcPts val="11360"/>
              </a:lnSpc>
            </a:pPr>
            <a:r>
              <a:rPr lang="en-US" b="true" sz="9466">
                <a:solidFill>
                  <a:srgbClr val="000000"/>
                </a:solidFill>
                <a:latin typeface="Open Sauce Bold"/>
                <a:ea typeface="Open Sauce Bold"/>
                <a:cs typeface="Open Sauce Bold"/>
                <a:sym typeface="Open Sauce Bold"/>
              </a:rPr>
              <a:t>INTRODUCTION</a:t>
            </a:r>
          </a:p>
        </p:txBody>
      </p:sp>
      <p:grpSp>
        <p:nvGrpSpPr>
          <p:cNvPr name="Group 3" id="3"/>
          <p:cNvGrpSpPr/>
          <p:nvPr/>
        </p:nvGrpSpPr>
        <p:grpSpPr>
          <a:xfrm rot="0">
            <a:off x="17862165" y="-315444"/>
            <a:ext cx="3615339" cy="11101557"/>
            <a:chOff x="0" y="0"/>
            <a:chExt cx="952188" cy="2923867"/>
          </a:xfrm>
        </p:grpSpPr>
        <p:sp>
          <p:nvSpPr>
            <p:cNvPr name="Freeform 4" id="4"/>
            <p:cNvSpPr/>
            <p:nvPr/>
          </p:nvSpPr>
          <p:spPr>
            <a:xfrm flipH="false" flipV="false" rot="0">
              <a:off x="0" y="0"/>
              <a:ext cx="952188" cy="2923867"/>
            </a:xfrm>
            <a:custGeom>
              <a:avLst/>
              <a:gdLst/>
              <a:ahLst/>
              <a:cxnLst/>
              <a:rect r="r" b="b" t="t" l="l"/>
              <a:pathLst>
                <a:path h="2923867" w="952188">
                  <a:moveTo>
                    <a:pt x="0" y="0"/>
                  </a:moveTo>
                  <a:lnTo>
                    <a:pt x="952188" y="0"/>
                  </a:lnTo>
                  <a:lnTo>
                    <a:pt x="952188" y="2923867"/>
                  </a:lnTo>
                  <a:lnTo>
                    <a:pt x="0" y="2923867"/>
                  </a:lnTo>
                  <a:close/>
                </a:path>
              </a:pathLst>
            </a:custGeom>
            <a:solidFill>
              <a:srgbClr val="F9D252"/>
            </a:solidFill>
          </p:spPr>
        </p:sp>
        <p:sp>
          <p:nvSpPr>
            <p:cNvPr name="TextBox 5" id="5"/>
            <p:cNvSpPr txBox="true"/>
            <p:nvPr/>
          </p:nvSpPr>
          <p:spPr>
            <a:xfrm>
              <a:off x="0" y="-38100"/>
              <a:ext cx="952188" cy="2961967"/>
            </a:xfrm>
            <a:prstGeom prst="rect">
              <a:avLst/>
            </a:prstGeom>
          </p:spPr>
          <p:txBody>
            <a:bodyPr anchor="ctr" rtlCol="false" tIns="50800" lIns="50800" bIns="50800" rIns="50800"/>
            <a:lstStyle/>
            <a:p>
              <a:pPr algn="ctr">
                <a:lnSpc>
                  <a:spcPts val="2799"/>
                </a:lnSpc>
              </a:pPr>
            </a:p>
          </p:txBody>
        </p:sp>
      </p:grpSp>
      <p:sp>
        <p:nvSpPr>
          <p:cNvPr name="Freeform 6" id="6"/>
          <p:cNvSpPr/>
          <p:nvPr/>
        </p:nvSpPr>
        <p:spPr>
          <a:xfrm flipH="false" flipV="false" rot="0">
            <a:off x="11506767" y="2191424"/>
            <a:ext cx="7453335" cy="8594688"/>
          </a:xfrm>
          <a:custGeom>
            <a:avLst/>
            <a:gdLst/>
            <a:ahLst/>
            <a:cxnLst/>
            <a:rect r="r" b="b" t="t" l="l"/>
            <a:pathLst>
              <a:path h="8594688" w="7453335">
                <a:moveTo>
                  <a:pt x="0" y="0"/>
                </a:moveTo>
                <a:lnTo>
                  <a:pt x="7453335" y="0"/>
                </a:lnTo>
                <a:lnTo>
                  <a:pt x="7453335" y="8594689"/>
                </a:lnTo>
                <a:lnTo>
                  <a:pt x="0" y="8594689"/>
                </a:lnTo>
                <a:lnTo>
                  <a:pt x="0" y="0"/>
                </a:lnTo>
                <a:close/>
              </a:path>
            </a:pathLst>
          </a:custGeom>
          <a:blipFill>
            <a:blip r:embed="rId2">
              <a:extLst>
                <a:ext uri="{96DAC541-7B7A-43D3-8B79-37D633B846F1}">
                  <asvg:svgBlip xmlns:asvg="http://schemas.microsoft.com/office/drawing/2016/SVG/main" r:embed="rId3"/>
                </a:ext>
              </a:extLst>
            </a:blip>
            <a:stretch>
              <a:fillRect l="-169882" t="0" r="0" b="0"/>
            </a:stretch>
          </a:blipFill>
        </p:spPr>
      </p:sp>
      <p:grpSp>
        <p:nvGrpSpPr>
          <p:cNvPr name="Group 7" id="7"/>
          <p:cNvGrpSpPr/>
          <p:nvPr/>
        </p:nvGrpSpPr>
        <p:grpSpPr>
          <a:xfrm rot="458373">
            <a:off x="-1497111" y="9042553"/>
            <a:ext cx="12619379" cy="2488895"/>
            <a:chOff x="0" y="0"/>
            <a:chExt cx="16825839" cy="3318527"/>
          </a:xfrm>
        </p:grpSpPr>
        <p:sp>
          <p:nvSpPr>
            <p:cNvPr name="Freeform 8" id="8"/>
            <p:cNvSpPr/>
            <p:nvPr/>
          </p:nvSpPr>
          <p:spPr>
            <a:xfrm flipH="false" flipV="false" rot="0">
              <a:off x="0" y="0"/>
              <a:ext cx="5836560" cy="2925576"/>
            </a:xfrm>
            <a:custGeom>
              <a:avLst/>
              <a:gdLst/>
              <a:ahLst/>
              <a:cxnLst/>
              <a:rect r="r" b="b" t="t" l="l"/>
              <a:pathLst>
                <a:path h="2925576" w="5836560">
                  <a:moveTo>
                    <a:pt x="0" y="0"/>
                  </a:moveTo>
                  <a:lnTo>
                    <a:pt x="5836560" y="0"/>
                  </a:lnTo>
                  <a:lnTo>
                    <a:pt x="5836560" y="2925576"/>
                  </a:lnTo>
                  <a:lnTo>
                    <a:pt x="0" y="2925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525798" y="205119"/>
              <a:ext cx="5836560" cy="2925576"/>
            </a:xfrm>
            <a:custGeom>
              <a:avLst/>
              <a:gdLst/>
              <a:ahLst/>
              <a:cxnLst/>
              <a:rect r="r" b="b" t="t" l="l"/>
              <a:pathLst>
                <a:path h="2925576" w="5836560">
                  <a:moveTo>
                    <a:pt x="0" y="0"/>
                  </a:moveTo>
                  <a:lnTo>
                    <a:pt x="5836560" y="0"/>
                  </a:lnTo>
                  <a:lnTo>
                    <a:pt x="5836560" y="2925576"/>
                  </a:lnTo>
                  <a:lnTo>
                    <a:pt x="0" y="2925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989279" y="392951"/>
              <a:ext cx="5836560" cy="2925576"/>
            </a:xfrm>
            <a:custGeom>
              <a:avLst/>
              <a:gdLst/>
              <a:ahLst/>
              <a:cxnLst/>
              <a:rect r="r" b="b" t="t" l="l"/>
              <a:pathLst>
                <a:path h="2925576" w="5836560">
                  <a:moveTo>
                    <a:pt x="0" y="0"/>
                  </a:moveTo>
                  <a:lnTo>
                    <a:pt x="5836560" y="0"/>
                  </a:lnTo>
                  <a:lnTo>
                    <a:pt x="5836560" y="2925576"/>
                  </a:lnTo>
                  <a:lnTo>
                    <a:pt x="0" y="2925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1" id="11"/>
          <p:cNvSpPr txBox="true"/>
          <p:nvPr/>
        </p:nvSpPr>
        <p:spPr>
          <a:xfrm rot="0">
            <a:off x="471395" y="2747434"/>
            <a:ext cx="10760307" cy="5467350"/>
          </a:xfrm>
          <a:prstGeom prst="rect">
            <a:avLst/>
          </a:prstGeom>
        </p:spPr>
        <p:txBody>
          <a:bodyPr anchor="t" rtlCol="false" tIns="0" lIns="0" bIns="0" rIns="0">
            <a:spAutoFit/>
          </a:bodyPr>
          <a:lstStyle/>
          <a:p>
            <a:pPr algn="ctr">
              <a:lnSpc>
                <a:spcPts val="3300"/>
              </a:lnSpc>
            </a:pPr>
            <a:r>
              <a:rPr lang="en-US" sz="3000">
                <a:solidFill>
                  <a:srgbClr val="000000"/>
                </a:solidFill>
                <a:latin typeface="Open Sauce"/>
                <a:ea typeface="Open Sauce"/>
                <a:cs typeface="Open Sauce"/>
                <a:sym typeface="Open Sauce"/>
              </a:rPr>
              <a:t>In today’s fast-paced election environment, news agencies need accurate and real-time visualizations to effectively report voting trends and results. This project addresses that need by integrating complex election data from multiple sources into Power BI dashboards. These dashboards provide clear insights into vote shares, turnout patterns, party trends, and constituency-level performance, enabling journalists and editorial teams to analyze and present election data with clarity and speed. The solution is designed to be scalable and adaptable, supporting real-time updates and detailed demographic analysis to enhance news coverage and public understanding.</a:t>
            </a:r>
          </a:p>
        </p:txBody>
      </p:sp>
      <p:grpSp>
        <p:nvGrpSpPr>
          <p:cNvPr name="Group 12" id="12"/>
          <p:cNvGrpSpPr/>
          <p:nvPr/>
        </p:nvGrpSpPr>
        <p:grpSpPr>
          <a:xfrm rot="0">
            <a:off x="17090834" y="9139909"/>
            <a:ext cx="635238" cy="63523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8A8"/>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799"/>
                </a:lnSpc>
              </a:pPr>
              <a:r>
                <a:rPr lang="en-US" sz="1999">
                  <a:solidFill>
                    <a:srgbClr val="FAFAFA"/>
                  </a:solidFill>
                  <a:latin typeface="Open Sauce"/>
                  <a:ea typeface="Open Sauce"/>
                  <a:cs typeface="Open Sauce"/>
                  <a:sym typeface="Open Sauce"/>
                </a:rPr>
                <a:t>03</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3147817" y="0"/>
            <a:ext cx="3615339" cy="11101557"/>
            <a:chOff x="0" y="0"/>
            <a:chExt cx="952188" cy="2923867"/>
          </a:xfrm>
        </p:grpSpPr>
        <p:sp>
          <p:nvSpPr>
            <p:cNvPr name="Freeform 3" id="3"/>
            <p:cNvSpPr/>
            <p:nvPr/>
          </p:nvSpPr>
          <p:spPr>
            <a:xfrm flipH="false" flipV="false" rot="0">
              <a:off x="0" y="0"/>
              <a:ext cx="952188" cy="2923867"/>
            </a:xfrm>
            <a:custGeom>
              <a:avLst/>
              <a:gdLst/>
              <a:ahLst/>
              <a:cxnLst/>
              <a:rect r="r" b="b" t="t" l="l"/>
              <a:pathLst>
                <a:path h="2923867" w="952188">
                  <a:moveTo>
                    <a:pt x="0" y="0"/>
                  </a:moveTo>
                  <a:lnTo>
                    <a:pt x="952188" y="0"/>
                  </a:lnTo>
                  <a:lnTo>
                    <a:pt x="952188" y="2923867"/>
                  </a:lnTo>
                  <a:lnTo>
                    <a:pt x="0" y="2923867"/>
                  </a:lnTo>
                  <a:close/>
                </a:path>
              </a:pathLst>
            </a:custGeom>
            <a:solidFill>
              <a:srgbClr val="D0443F"/>
            </a:solidFill>
          </p:spPr>
        </p:sp>
        <p:sp>
          <p:nvSpPr>
            <p:cNvPr name="TextBox 4" id="4"/>
            <p:cNvSpPr txBox="true"/>
            <p:nvPr/>
          </p:nvSpPr>
          <p:spPr>
            <a:xfrm>
              <a:off x="0" y="-38100"/>
              <a:ext cx="952188" cy="2961967"/>
            </a:xfrm>
            <a:prstGeom prst="rect">
              <a:avLst/>
            </a:prstGeom>
          </p:spPr>
          <p:txBody>
            <a:bodyPr anchor="ctr" rtlCol="false" tIns="50800" lIns="50800" bIns="50800" rIns="50800"/>
            <a:lstStyle/>
            <a:p>
              <a:pPr algn="ctr">
                <a:lnSpc>
                  <a:spcPts val="2799"/>
                </a:lnSpc>
              </a:pPr>
            </a:p>
          </p:txBody>
        </p:sp>
      </p:grpSp>
      <p:sp>
        <p:nvSpPr>
          <p:cNvPr name="TextBox 5" id="5"/>
          <p:cNvSpPr txBox="true"/>
          <p:nvPr/>
        </p:nvSpPr>
        <p:spPr>
          <a:xfrm rot="0">
            <a:off x="1028700" y="466527"/>
            <a:ext cx="17331095" cy="2305050"/>
          </a:xfrm>
          <a:prstGeom prst="rect">
            <a:avLst/>
          </a:prstGeom>
        </p:spPr>
        <p:txBody>
          <a:bodyPr anchor="t" rtlCol="false" tIns="0" lIns="0" bIns="0" rIns="0">
            <a:spAutoFit/>
          </a:bodyPr>
          <a:lstStyle/>
          <a:p>
            <a:pPr algn="l">
              <a:lnSpc>
                <a:spcPts val="9080"/>
              </a:lnSpc>
            </a:pPr>
            <a:r>
              <a:rPr lang="en-US" b="true" sz="7567" spc="461">
                <a:solidFill>
                  <a:srgbClr val="000000"/>
                </a:solidFill>
                <a:latin typeface="Open Sauce Bold"/>
                <a:ea typeface="Open Sauce Bold"/>
                <a:cs typeface="Open Sauce Bold"/>
                <a:sym typeface="Open Sauce Bold"/>
              </a:rPr>
              <a:t>WHY USE POWER BI?</a:t>
            </a:r>
          </a:p>
          <a:p>
            <a:pPr algn="l">
              <a:lnSpc>
                <a:spcPts val="9080"/>
              </a:lnSpc>
            </a:pPr>
          </a:p>
        </p:txBody>
      </p:sp>
      <p:sp>
        <p:nvSpPr>
          <p:cNvPr name="TextBox 6" id="6"/>
          <p:cNvSpPr txBox="true"/>
          <p:nvPr/>
        </p:nvSpPr>
        <p:spPr>
          <a:xfrm rot="0">
            <a:off x="1028700" y="1723827"/>
            <a:ext cx="16697371" cy="1276350"/>
          </a:xfrm>
          <a:prstGeom prst="rect">
            <a:avLst/>
          </a:prstGeom>
        </p:spPr>
        <p:txBody>
          <a:bodyPr anchor="t" rtlCol="false" tIns="0" lIns="0" bIns="0" rIns="0">
            <a:spAutoFit/>
          </a:bodyPr>
          <a:lstStyle/>
          <a:p>
            <a:pPr algn="l">
              <a:lnSpc>
                <a:spcPts val="3300"/>
              </a:lnSpc>
            </a:pPr>
            <a:r>
              <a:rPr lang="en-US" sz="3000">
                <a:solidFill>
                  <a:srgbClr val="000000"/>
                </a:solidFill>
                <a:latin typeface="Open Sauce"/>
                <a:ea typeface="Open Sauce"/>
                <a:cs typeface="Open Sauce"/>
                <a:sym typeface="Open Sauce"/>
              </a:rPr>
              <a:t>Power BI is Microsoft’s business intelligence tool that transforms raw data from multiple sources into interactive, real-time, and visually compelling insights for better decision-making.</a:t>
            </a:r>
          </a:p>
        </p:txBody>
      </p:sp>
      <p:sp>
        <p:nvSpPr>
          <p:cNvPr name="AutoShape 7" id="7"/>
          <p:cNvSpPr/>
          <p:nvPr/>
        </p:nvSpPr>
        <p:spPr>
          <a:xfrm>
            <a:off x="13703116" y="1019175"/>
            <a:ext cx="7990202" cy="0"/>
          </a:xfrm>
          <a:prstGeom prst="line">
            <a:avLst/>
          </a:prstGeom>
          <a:ln cap="flat" w="19050">
            <a:solidFill>
              <a:srgbClr val="000000"/>
            </a:solidFill>
            <a:prstDash val="solid"/>
            <a:headEnd type="none" len="sm" w="sm"/>
            <a:tailEnd type="none" len="sm" w="sm"/>
          </a:ln>
        </p:spPr>
      </p:sp>
      <p:grpSp>
        <p:nvGrpSpPr>
          <p:cNvPr name="Group 8" id="8"/>
          <p:cNvGrpSpPr/>
          <p:nvPr/>
        </p:nvGrpSpPr>
        <p:grpSpPr>
          <a:xfrm rot="0">
            <a:off x="13518673" y="844257"/>
            <a:ext cx="368886" cy="36888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8A8"/>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7090834" y="9139909"/>
            <a:ext cx="635238" cy="63523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8A8"/>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799"/>
                </a:lnSpc>
              </a:pPr>
              <a:r>
                <a:rPr lang="en-US" sz="1999">
                  <a:solidFill>
                    <a:srgbClr val="FAFAFA"/>
                  </a:solidFill>
                  <a:latin typeface="Open Sauce"/>
                  <a:ea typeface="Open Sauce"/>
                  <a:cs typeface="Open Sauce"/>
                  <a:sym typeface="Open Sauce"/>
                </a:rPr>
                <a:t>04</a:t>
              </a:r>
            </a:p>
          </p:txBody>
        </p:sp>
      </p:grpSp>
      <p:grpSp>
        <p:nvGrpSpPr>
          <p:cNvPr name="Group 14" id="14"/>
          <p:cNvGrpSpPr/>
          <p:nvPr/>
        </p:nvGrpSpPr>
        <p:grpSpPr>
          <a:xfrm rot="-10800000">
            <a:off x="6802598" y="3352332"/>
            <a:ext cx="871093" cy="1205641"/>
            <a:chOff x="0" y="0"/>
            <a:chExt cx="587259" cy="812800"/>
          </a:xfrm>
        </p:grpSpPr>
        <p:sp>
          <p:nvSpPr>
            <p:cNvPr name="Freeform 15" id="15"/>
            <p:cNvSpPr/>
            <p:nvPr/>
          </p:nvSpPr>
          <p:spPr>
            <a:xfrm flipH="false" flipV="false" rot="0">
              <a:off x="0" y="0"/>
              <a:ext cx="587259" cy="812800"/>
            </a:xfrm>
            <a:custGeom>
              <a:avLst/>
              <a:gdLst/>
              <a:ahLst/>
              <a:cxnLst/>
              <a:rect r="r" b="b" t="t" l="l"/>
              <a:pathLst>
                <a:path h="812800" w="587259">
                  <a:moveTo>
                    <a:pt x="133314" y="0"/>
                  </a:moveTo>
                  <a:lnTo>
                    <a:pt x="453945" y="0"/>
                  </a:lnTo>
                  <a:cubicBezTo>
                    <a:pt x="489302" y="0"/>
                    <a:pt x="523211" y="14046"/>
                    <a:pt x="548213" y="39047"/>
                  </a:cubicBezTo>
                  <a:cubicBezTo>
                    <a:pt x="573214" y="64048"/>
                    <a:pt x="587259" y="97957"/>
                    <a:pt x="587259" y="133314"/>
                  </a:cubicBezTo>
                  <a:lnTo>
                    <a:pt x="587259" y="679486"/>
                  </a:lnTo>
                  <a:cubicBezTo>
                    <a:pt x="587259" y="714843"/>
                    <a:pt x="573214" y="748752"/>
                    <a:pt x="548213" y="773753"/>
                  </a:cubicBezTo>
                  <a:cubicBezTo>
                    <a:pt x="523211" y="798754"/>
                    <a:pt x="489302" y="812800"/>
                    <a:pt x="453945" y="812800"/>
                  </a:cubicBezTo>
                  <a:lnTo>
                    <a:pt x="133314" y="812800"/>
                  </a:lnTo>
                  <a:cubicBezTo>
                    <a:pt x="97957" y="812800"/>
                    <a:pt x="64048" y="798754"/>
                    <a:pt x="39047" y="773753"/>
                  </a:cubicBezTo>
                  <a:cubicBezTo>
                    <a:pt x="14046" y="748752"/>
                    <a:pt x="0" y="714843"/>
                    <a:pt x="0" y="679486"/>
                  </a:cubicBezTo>
                  <a:lnTo>
                    <a:pt x="0" y="133314"/>
                  </a:lnTo>
                  <a:cubicBezTo>
                    <a:pt x="0" y="97957"/>
                    <a:pt x="14046" y="64048"/>
                    <a:pt x="39047" y="39047"/>
                  </a:cubicBezTo>
                  <a:cubicBezTo>
                    <a:pt x="64048" y="14046"/>
                    <a:pt x="97957" y="0"/>
                    <a:pt x="133314" y="0"/>
                  </a:cubicBezTo>
                  <a:close/>
                </a:path>
              </a:pathLst>
            </a:custGeom>
            <a:solidFill>
              <a:srgbClr val="63B1DB"/>
            </a:solidFill>
            <a:ln cap="sq">
              <a:noFill/>
              <a:prstDash val="solid"/>
              <a:miter/>
            </a:ln>
          </p:spPr>
        </p:sp>
        <p:sp>
          <p:nvSpPr>
            <p:cNvPr name="TextBox 16" id="16"/>
            <p:cNvSpPr txBox="true"/>
            <p:nvPr/>
          </p:nvSpPr>
          <p:spPr>
            <a:xfrm>
              <a:off x="0" y="-38100"/>
              <a:ext cx="587259" cy="8509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7" id="17"/>
          <p:cNvGrpSpPr/>
          <p:nvPr/>
        </p:nvGrpSpPr>
        <p:grpSpPr>
          <a:xfrm rot="0">
            <a:off x="6230608" y="4197440"/>
            <a:ext cx="1892121" cy="189212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0" id="20"/>
          <p:cNvSpPr/>
          <p:nvPr/>
        </p:nvSpPr>
        <p:spPr>
          <a:xfrm flipH="false" flipV="false" rot="0">
            <a:off x="6740848" y="4557973"/>
            <a:ext cx="871639" cy="1309840"/>
          </a:xfrm>
          <a:custGeom>
            <a:avLst/>
            <a:gdLst/>
            <a:ahLst/>
            <a:cxnLst/>
            <a:rect r="r" b="b" t="t" l="l"/>
            <a:pathLst>
              <a:path h="1309840" w="871639">
                <a:moveTo>
                  <a:pt x="0" y="0"/>
                </a:moveTo>
                <a:lnTo>
                  <a:pt x="871640" y="0"/>
                </a:lnTo>
                <a:lnTo>
                  <a:pt x="871640" y="1309840"/>
                </a:lnTo>
                <a:lnTo>
                  <a:pt x="0" y="13098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21" id="21"/>
          <p:cNvGrpSpPr/>
          <p:nvPr/>
        </p:nvGrpSpPr>
        <p:grpSpPr>
          <a:xfrm rot="-10800000">
            <a:off x="3910948" y="3352332"/>
            <a:ext cx="871093" cy="1205641"/>
            <a:chOff x="0" y="0"/>
            <a:chExt cx="587259" cy="812800"/>
          </a:xfrm>
        </p:grpSpPr>
        <p:sp>
          <p:nvSpPr>
            <p:cNvPr name="Freeform 22" id="22"/>
            <p:cNvSpPr/>
            <p:nvPr/>
          </p:nvSpPr>
          <p:spPr>
            <a:xfrm flipH="false" flipV="false" rot="0">
              <a:off x="0" y="0"/>
              <a:ext cx="587259" cy="812800"/>
            </a:xfrm>
            <a:custGeom>
              <a:avLst/>
              <a:gdLst/>
              <a:ahLst/>
              <a:cxnLst/>
              <a:rect r="r" b="b" t="t" l="l"/>
              <a:pathLst>
                <a:path h="812800" w="587259">
                  <a:moveTo>
                    <a:pt x="133314" y="0"/>
                  </a:moveTo>
                  <a:lnTo>
                    <a:pt x="453945" y="0"/>
                  </a:lnTo>
                  <a:cubicBezTo>
                    <a:pt x="489302" y="0"/>
                    <a:pt x="523211" y="14046"/>
                    <a:pt x="548213" y="39047"/>
                  </a:cubicBezTo>
                  <a:cubicBezTo>
                    <a:pt x="573214" y="64048"/>
                    <a:pt x="587259" y="97957"/>
                    <a:pt x="587259" y="133314"/>
                  </a:cubicBezTo>
                  <a:lnTo>
                    <a:pt x="587259" y="679486"/>
                  </a:lnTo>
                  <a:cubicBezTo>
                    <a:pt x="587259" y="714843"/>
                    <a:pt x="573214" y="748752"/>
                    <a:pt x="548213" y="773753"/>
                  </a:cubicBezTo>
                  <a:cubicBezTo>
                    <a:pt x="523211" y="798754"/>
                    <a:pt x="489302" y="812800"/>
                    <a:pt x="453945" y="812800"/>
                  </a:cubicBezTo>
                  <a:lnTo>
                    <a:pt x="133314" y="812800"/>
                  </a:lnTo>
                  <a:cubicBezTo>
                    <a:pt x="97957" y="812800"/>
                    <a:pt x="64048" y="798754"/>
                    <a:pt x="39047" y="773753"/>
                  </a:cubicBezTo>
                  <a:cubicBezTo>
                    <a:pt x="14046" y="748752"/>
                    <a:pt x="0" y="714843"/>
                    <a:pt x="0" y="679486"/>
                  </a:cubicBezTo>
                  <a:lnTo>
                    <a:pt x="0" y="133314"/>
                  </a:lnTo>
                  <a:cubicBezTo>
                    <a:pt x="0" y="97957"/>
                    <a:pt x="14046" y="64048"/>
                    <a:pt x="39047" y="39047"/>
                  </a:cubicBezTo>
                  <a:cubicBezTo>
                    <a:pt x="64048" y="14046"/>
                    <a:pt x="97957" y="0"/>
                    <a:pt x="133314" y="0"/>
                  </a:cubicBezTo>
                  <a:close/>
                </a:path>
              </a:pathLst>
            </a:custGeom>
            <a:solidFill>
              <a:srgbClr val="9397D8"/>
            </a:solidFill>
            <a:ln cap="sq">
              <a:noFill/>
              <a:prstDash val="solid"/>
              <a:miter/>
            </a:ln>
          </p:spPr>
        </p:sp>
        <p:sp>
          <p:nvSpPr>
            <p:cNvPr name="TextBox 23" id="23"/>
            <p:cNvSpPr txBox="true"/>
            <p:nvPr/>
          </p:nvSpPr>
          <p:spPr>
            <a:xfrm>
              <a:off x="0" y="-38100"/>
              <a:ext cx="587259" cy="8509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4" id="24"/>
          <p:cNvGrpSpPr/>
          <p:nvPr/>
        </p:nvGrpSpPr>
        <p:grpSpPr>
          <a:xfrm rot="0">
            <a:off x="3400434" y="4197440"/>
            <a:ext cx="1892121" cy="189212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a:noFill/>
              <a:prstDash val="solid"/>
              <a:miter/>
            </a:ln>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7" id="27"/>
          <p:cNvSpPr/>
          <p:nvPr/>
        </p:nvSpPr>
        <p:spPr>
          <a:xfrm flipH="false" flipV="false" rot="0">
            <a:off x="3764434" y="4557973"/>
            <a:ext cx="1164120" cy="1164120"/>
          </a:xfrm>
          <a:custGeom>
            <a:avLst/>
            <a:gdLst/>
            <a:ahLst/>
            <a:cxnLst/>
            <a:rect r="r" b="b" t="t" l="l"/>
            <a:pathLst>
              <a:path h="1164120" w="1164120">
                <a:moveTo>
                  <a:pt x="0" y="0"/>
                </a:moveTo>
                <a:lnTo>
                  <a:pt x="1164120" y="0"/>
                </a:lnTo>
                <a:lnTo>
                  <a:pt x="1164120" y="1164120"/>
                </a:lnTo>
                <a:lnTo>
                  <a:pt x="0" y="11641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28" id="28"/>
          <p:cNvGrpSpPr/>
          <p:nvPr/>
        </p:nvGrpSpPr>
        <p:grpSpPr>
          <a:xfrm rot="-10800000">
            <a:off x="9469832" y="3352332"/>
            <a:ext cx="871093" cy="1205641"/>
            <a:chOff x="0" y="0"/>
            <a:chExt cx="587259" cy="812800"/>
          </a:xfrm>
        </p:grpSpPr>
        <p:sp>
          <p:nvSpPr>
            <p:cNvPr name="Freeform 29" id="29"/>
            <p:cNvSpPr/>
            <p:nvPr/>
          </p:nvSpPr>
          <p:spPr>
            <a:xfrm flipH="false" flipV="false" rot="0">
              <a:off x="0" y="0"/>
              <a:ext cx="587259" cy="812800"/>
            </a:xfrm>
            <a:custGeom>
              <a:avLst/>
              <a:gdLst/>
              <a:ahLst/>
              <a:cxnLst/>
              <a:rect r="r" b="b" t="t" l="l"/>
              <a:pathLst>
                <a:path h="812800" w="587259">
                  <a:moveTo>
                    <a:pt x="133314" y="0"/>
                  </a:moveTo>
                  <a:lnTo>
                    <a:pt x="453945" y="0"/>
                  </a:lnTo>
                  <a:cubicBezTo>
                    <a:pt x="489302" y="0"/>
                    <a:pt x="523211" y="14046"/>
                    <a:pt x="548213" y="39047"/>
                  </a:cubicBezTo>
                  <a:cubicBezTo>
                    <a:pt x="573214" y="64048"/>
                    <a:pt x="587259" y="97957"/>
                    <a:pt x="587259" y="133314"/>
                  </a:cubicBezTo>
                  <a:lnTo>
                    <a:pt x="587259" y="679486"/>
                  </a:lnTo>
                  <a:cubicBezTo>
                    <a:pt x="587259" y="714843"/>
                    <a:pt x="573214" y="748752"/>
                    <a:pt x="548213" y="773753"/>
                  </a:cubicBezTo>
                  <a:cubicBezTo>
                    <a:pt x="523211" y="798754"/>
                    <a:pt x="489302" y="812800"/>
                    <a:pt x="453945" y="812800"/>
                  </a:cubicBezTo>
                  <a:lnTo>
                    <a:pt x="133314" y="812800"/>
                  </a:lnTo>
                  <a:cubicBezTo>
                    <a:pt x="97957" y="812800"/>
                    <a:pt x="64048" y="798754"/>
                    <a:pt x="39047" y="773753"/>
                  </a:cubicBezTo>
                  <a:cubicBezTo>
                    <a:pt x="14046" y="748752"/>
                    <a:pt x="0" y="714843"/>
                    <a:pt x="0" y="679486"/>
                  </a:cubicBezTo>
                  <a:lnTo>
                    <a:pt x="0" y="133314"/>
                  </a:lnTo>
                  <a:cubicBezTo>
                    <a:pt x="0" y="97957"/>
                    <a:pt x="14046" y="64048"/>
                    <a:pt x="39047" y="39047"/>
                  </a:cubicBezTo>
                  <a:cubicBezTo>
                    <a:pt x="64048" y="14046"/>
                    <a:pt x="97957" y="0"/>
                    <a:pt x="133314" y="0"/>
                  </a:cubicBezTo>
                  <a:close/>
                </a:path>
              </a:pathLst>
            </a:custGeom>
            <a:solidFill>
              <a:srgbClr val="91DFB1"/>
            </a:solidFill>
            <a:ln cap="sq">
              <a:noFill/>
              <a:prstDash val="solid"/>
              <a:miter/>
            </a:ln>
          </p:spPr>
        </p:sp>
        <p:sp>
          <p:nvSpPr>
            <p:cNvPr name="TextBox 30" id="30"/>
            <p:cNvSpPr txBox="true"/>
            <p:nvPr/>
          </p:nvSpPr>
          <p:spPr>
            <a:xfrm>
              <a:off x="0" y="-38100"/>
              <a:ext cx="587259" cy="8509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31" id="31"/>
          <p:cNvGrpSpPr/>
          <p:nvPr/>
        </p:nvGrpSpPr>
        <p:grpSpPr>
          <a:xfrm rot="0">
            <a:off x="8959318" y="4266833"/>
            <a:ext cx="1892121" cy="189212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a:noFill/>
              <a:prstDash val="solid"/>
              <a:miter/>
            </a:ln>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34" id="34"/>
          <p:cNvSpPr/>
          <p:nvPr/>
        </p:nvSpPr>
        <p:spPr>
          <a:xfrm flipH="false" flipV="false" rot="0">
            <a:off x="9275425" y="4613541"/>
            <a:ext cx="1198704" cy="1198704"/>
          </a:xfrm>
          <a:custGeom>
            <a:avLst/>
            <a:gdLst/>
            <a:ahLst/>
            <a:cxnLst/>
            <a:rect r="r" b="b" t="t" l="l"/>
            <a:pathLst>
              <a:path h="1198704" w="1198704">
                <a:moveTo>
                  <a:pt x="0" y="0"/>
                </a:moveTo>
                <a:lnTo>
                  <a:pt x="1198704" y="0"/>
                </a:lnTo>
                <a:lnTo>
                  <a:pt x="1198704" y="1198704"/>
                </a:lnTo>
                <a:lnTo>
                  <a:pt x="0" y="11987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35" id="35"/>
          <p:cNvGrpSpPr/>
          <p:nvPr/>
        </p:nvGrpSpPr>
        <p:grpSpPr>
          <a:xfrm rot="-10800000">
            <a:off x="12156364" y="3352332"/>
            <a:ext cx="871093" cy="1205641"/>
            <a:chOff x="0" y="0"/>
            <a:chExt cx="587259" cy="812800"/>
          </a:xfrm>
        </p:grpSpPr>
        <p:sp>
          <p:nvSpPr>
            <p:cNvPr name="Freeform 36" id="36"/>
            <p:cNvSpPr/>
            <p:nvPr/>
          </p:nvSpPr>
          <p:spPr>
            <a:xfrm flipH="false" flipV="false" rot="0">
              <a:off x="0" y="0"/>
              <a:ext cx="587259" cy="812800"/>
            </a:xfrm>
            <a:custGeom>
              <a:avLst/>
              <a:gdLst/>
              <a:ahLst/>
              <a:cxnLst/>
              <a:rect r="r" b="b" t="t" l="l"/>
              <a:pathLst>
                <a:path h="812800" w="587259">
                  <a:moveTo>
                    <a:pt x="133314" y="0"/>
                  </a:moveTo>
                  <a:lnTo>
                    <a:pt x="453945" y="0"/>
                  </a:lnTo>
                  <a:cubicBezTo>
                    <a:pt x="489302" y="0"/>
                    <a:pt x="523211" y="14046"/>
                    <a:pt x="548213" y="39047"/>
                  </a:cubicBezTo>
                  <a:cubicBezTo>
                    <a:pt x="573214" y="64048"/>
                    <a:pt x="587259" y="97957"/>
                    <a:pt x="587259" y="133314"/>
                  </a:cubicBezTo>
                  <a:lnTo>
                    <a:pt x="587259" y="679486"/>
                  </a:lnTo>
                  <a:cubicBezTo>
                    <a:pt x="587259" y="714843"/>
                    <a:pt x="573214" y="748752"/>
                    <a:pt x="548213" y="773753"/>
                  </a:cubicBezTo>
                  <a:cubicBezTo>
                    <a:pt x="523211" y="798754"/>
                    <a:pt x="489302" y="812800"/>
                    <a:pt x="453945" y="812800"/>
                  </a:cubicBezTo>
                  <a:lnTo>
                    <a:pt x="133314" y="812800"/>
                  </a:lnTo>
                  <a:cubicBezTo>
                    <a:pt x="97957" y="812800"/>
                    <a:pt x="64048" y="798754"/>
                    <a:pt x="39047" y="773753"/>
                  </a:cubicBezTo>
                  <a:cubicBezTo>
                    <a:pt x="14046" y="748752"/>
                    <a:pt x="0" y="714843"/>
                    <a:pt x="0" y="679486"/>
                  </a:cubicBezTo>
                  <a:lnTo>
                    <a:pt x="0" y="133314"/>
                  </a:lnTo>
                  <a:cubicBezTo>
                    <a:pt x="0" y="97957"/>
                    <a:pt x="14046" y="64048"/>
                    <a:pt x="39047" y="39047"/>
                  </a:cubicBezTo>
                  <a:cubicBezTo>
                    <a:pt x="64048" y="14046"/>
                    <a:pt x="97957" y="0"/>
                    <a:pt x="133314" y="0"/>
                  </a:cubicBezTo>
                  <a:close/>
                </a:path>
              </a:pathLst>
            </a:custGeom>
            <a:solidFill>
              <a:srgbClr val="F8D389"/>
            </a:solidFill>
            <a:ln cap="sq">
              <a:noFill/>
              <a:prstDash val="solid"/>
              <a:miter/>
            </a:ln>
          </p:spPr>
        </p:sp>
        <p:sp>
          <p:nvSpPr>
            <p:cNvPr name="TextBox 37" id="37"/>
            <p:cNvSpPr txBox="true"/>
            <p:nvPr/>
          </p:nvSpPr>
          <p:spPr>
            <a:xfrm>
              <a:off x="0" y="-38100"/>
              <a:ext cx="587259" cy="8509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38" id="38"/>
          <p:cNvGrpSpPr/>
          <p:nvPr/>
        </p:nvGrpSpPr>
        <p:grpSpPr>
          <a:xfrm rot="0">
            <a:off x="11689639" y="4197440"/>
            <a:ext cx="1892121" cy="1892121"/>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a:noFill/>
              <a:prstDash val="solid"/>
              <a:miter/>
            </a:ln>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41" id="41"/>
          <p:cNvSpPr/>
          <p:nvPr/>
        </p:nvSpPr>
        <p:spPr>
          <a:xfrm flipH="false" flipV="false" rot="0">
            <a:off x="12040256" y="4557973"/>
            <a:ext cx="1190887" cy="1206239"/>
          </a:xfrm>
          <a:custGeom>
            <a:avLst/>
            <a:gdLst/>
            <a:ahLst/>
            <a:cxnLst/>
            <a:rect r="r" b="b" t="t" l="l"/>
            <a:pathLst>
              <a:path h="1206239" w="1190887">
                <a:moveTo>
                  <a:pt x="0" y="0"/>
                </a:moveTo>
                <a:lnTo>
                  <a:pt x="1190887" y="0"/>
                </a:lnTo>
                <a:lnTo>
                  <a:pt x="1190887" y="1206239"/>
                </a:lnTo>
                <a:lnTo>
                  <a:pt x="0" y="12062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grpSp>
        <p:nvGrpSpPr>
          <p:cNvPr name="Group 42" id="42"/>
          <p:cNvGrpSpPr/>
          <p:nvPr/>
        </p:nvGrpSpPr>
        <p:grpSpPr>
          <a:xfrm rot="-10800000">
            <a:off x="14894578" y="3335040"/>
            <a:ext cx="871093" cy="1205641"/>
            <a:chOff x="0" y="0"/>
            <a:chExt cx="587259" cy="812800"/>
          </a:xfrm>
        </p:grpSpPr>
        <p:sp>
          <p:nvSpPr>
            <p:cNvPr name="Freeform 43" id="43"/>
            <p:cNvSpPr/>
            <p:nvPr/>
          </p:nvSpPr>
          <p:spPr>
            <a:xfrm flipH="false" flipV="false" rot="0">
              <a:off x="0" y="0"/>
              <a:ext cx="587259" cy="812800"/>
            </a:xfrm>
            <a:custGeom>
              <a:avLst/>
              <a:gdLst/>
              <a:ahLst/>
              <a:cxnLst/>
              <a:rect r="r" b="b" t="t" l="l"/>
              <a:pathLst>
                <a:path h="812800" w="587259">
                  <a:moveTo>
                    <a:pt x="133314" y="0"/>
                  </a:moveTo>
                  <a:lnTo>
                    <a:pt x="453945" y="0"/>
                  </a:lnTo>
                  <a:cubicBezTo>
                    <a:pt x="489302" y="0"/>
                    <a:pt x="523211" y="14046"/>
                    <a:pt x="548213" y="39047"/>
                  </a:cubicBezTo>
                  <a:cubicBezTo>
                    <a:pt x="573214" y="64048"/>
                    <a:pt x="587259" y="97957"/>
                    <a:pt x="587259" y="133314"/>
                  </a:cubicBezTo>
                  <a:lnTo>
                    <a:pt x="587259" y="679486"/>
                  </a:lnTo>
                  <a:cubicBezTo>
                    <a:pt x="587259" y="714843"/>
                    <a:pt x="573214" y="748752"/>
                    <a:pt x="548213" y="773753"/>
                  </a:cubicBezTo>
                  <a:cubicBezTo>
                    <a:pt x="523211" y="798754"/>
                    <a:pt x="489302" y="812800"/>
                    <a:pt x="453945" y="812800"/>
                  </a:cubicBezTo>
                  <a:lnTo>
                    <a:pt x="133314" y="812800"/>
                  </a:lnTo>
                  <a:cubicBezTo>
                    <a:pt x="97957" y="812800"/>
                    <a:pt x="64048" y="798754"/>
                    <a:pt x="39047" y="773753"/>
                  </a:cubicBezTo>
                  <a:cubicBezTo>
                    <a:pt x="14046" y="748752"/>
                    <a:pt x="0" y="714843"/>
                    <a:pt x="0" y="679486"/>
                  </a:cubicBezTo>
                  <a:lnTo>
                    <a:pt x="0" y="133314"/>
                  </a:lnTo>
                  <a:cubicBezTo>
                    <a:pt x="0" y="97957"/>
                    <a:pt x="14046" y="64048"/>
                    <a:pt x="39047" y="39047"/>
                  </a:cubicBezTo>
                  <a:cubicBezTo>
                    <a:pt x="64048" y="14046"/>
                    <a:pt x="97957" y="0"/>
                    <a:pt x="133314" y="0"/>
                  </a:cubicBezTo>
                  <a:close/>
                </a:path>
              </a:pathLst>
            </a:custGeom>
            <a:solidFill>
              <a:srgbClr val="F8B27C"/>
            </a:solidFill>
            <a:ln cap="sq">
              <a:noFill/>
              <a:prstDash val="solid"/>
              <a:miter/>
            </a:ln>
          </p:spPr>
        </p:sp>
        <p:sp>
          <p:nvSpPr>
            <p:cNvPr name="TextBox 44" id="44"/>
            <p:cNvSpPr txBox="true"/>
            <p:nvPr/>
          </p:nvSpPr>
          <p:spPr>
            <a:xfrm>
              <a:off x="0" y="-38100"/>
              <a:ext cx="587259" cy="8509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45" id="45"/>
          <p:cNvGrpSpPr/>
          <p:nvPr/>
        </p:nvGrpSpPr>
        <p:grpSpPr>
          <a:xfrm rot="0">
            <a:off x="14384064" y="4167723"/>
            <a:ext cx="1892121" cy="1892121"/>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a:noFill/>
              <a:prstDash val="solid"/>
              <a:miter/>
            </a:ln>
          </p:spPr>
        </p:sp>
        <p:sp>
          <p:nvSpPr>
            <p:cNvPr name="TextBox 47" id="4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48" id="48"/>
          <p:cNvSpPr/>
          <p:nvPr/>
        </p:nvSpPr>
        <p:spPr>
          <a:xfrm flipH="false" flipV="false" rot="0">
            <a:off x="14774314" y="4540681"/>
            <a:ext cx="1111620" cy="1111620"/>
          </a:xfrm>
          <a:custGeom>
            <a:avLst/>
            <a:gdLst/>
            <a:ahLst/>
            <a:cxnLst/>
            <a:rect r="r" b="b" t="t" l="l"/>
            <a:pathLst>
              <a:path h="1111620" w="1111620">
                <a:moveTo>
                  <a:pt x="0" y="0"/>
                </a:moveTo>
                <a:lnTo>
                  <a:pt x="1111620" y="0"/>
                </a:lnTo>
                <a:lnTo>
                  <a:pt x="1111620" y="1111620"/>
                </a:lnTo>
                <a:lnTo>
                  <a:pt x="0" y="11116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49" id="49"/>
          <p:cNvSpPr txBox="true"/>
          <p:nvPr/>
        </p:nvSpPr>
        <p:spPr>
          <a:xfrm rot="0">
            <a:off x="3307448" y="6181742"/>
            <a:ext cx="2078093" cy="692150"/>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Open Sauce Bold"/>
                <a:ea typeface="Open Sauce Bold"/>
                <a:cs typeface="Open Sauce Bold"/>
                <a:sym typeface="Open Sauce Bold"/>
              </a:rPr>
              <a:t>Data Integration Power</a:t>
            </a:r>
          </a:p>
        </p:txBody>
      </p:sp>
      <p:sp>
        <p:nvSpPr>
          <p:cNvPr name="TextBox 50" id="50"/>
          <p:cNvSpPr txBox="true"/>
          <p:nvPr/>
        </p:nvSpPr>
        <p:spPr>
          <a:xfrm rot="0">
            <a:off x="2727948" y="6966075"/>
            <a:ext cx="3237092" cy="3511550"/>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000000"/>
                </a:solidFill>
                <a:latin typeface="Open Sauce"/>
                <a:ea typeface="Open Sauce"/>
                <a:cs typeface="Open Sauce"/>
                <a:sym typeface="Open Sauce"/>
              </a:rPr>
              <a:t>Multiple Sources: Connects to CSV, Excel, APIs, databases, and real-time feeds.</a:t>
            </a:r>
          </a:p>
          <a:p>
            <a:pPr algn="l" marL="431799" indent="-215899" lvl="1">
              <a:lnSpc>
                <a:spcPts val="2799"/>
              </a:lnSpc>
              <a:buFont typeface="Arial"/>
              <a:buChar char="•"/>
            </a:pPr>
            <a:r>
              <a:rPr lang="en-US" sz="1999">
                <a:solidFill>
                  <a:srgbClr val="000000"/>
                </a:solidFill>
                <a:latin typeface="Open Sauce"/>
                <a:ea typeface="Open Sauce"/>
                <a:cs typeface="Open Sauce"/>
                <a:sym typeface="Open Sauce"/>
              </a:rPr>
              <a:t>Unified Data: Combines historical and live election data in one platform.</a:t>
            </a:r>
          </a:p>
          <a:p>
            <a:pPr algn="l" marL="431799" indent="-215899" lvl="1">
              <a:lnSpc>
                <a:spcPts val="2799"/>
              </a:lnSpc>
              <a:buFont typeface="Arial"/>
              <a:buChar char="•"/>
            </a:pPr>
          </a:p>
        </p:txBody>
      </p:sp>
      <p:sp>
        <p:nvSpPr>
          <p:cNvPr name="TextBox 51" id="51"/>
          <p:cNvSpPr txBox="true"/>
          <p:nvPr/>
        </p:nvSpPr>
        <p:spPr>
          <a:xfrm rot="0">
            <a:off x="6040695" y="6181742"/>
            <a:ext cx="2271946" cy="692150"/>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Open Sauce Bold"/>
                <a:ea typeface="Open Sauce Bold"/>
                <a:cs typeface="Open Sauce Bold"/>
                <a:sym typeface="Open Sauce Bold"/>
              </a:rPr>
              <a:t>Visualization &amp; Storytelling</a:t>
            </a:r>
          </a:p>
        </p:txBody>
      </p:sp>
      <p:sp>
        <p:nvSpPr>
          <p:cNvPr name="TextBox 52" id="52"/>
          <p:cNvSpPr txBox="true"/>
          <p:nvPr/>
        </p:nvSpPr>
        <p:spPr>
          <a:xfrm rot="0">
            <a:off x="5728602" y="6966075"/>
            <a:ext cx="3415398" cy="2101850"/>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000000"/>
                </a:solidFill>
                <a:latin typeface="Open Sauce"/>
                <a:ea typeface="Open Sauce"/>
                <a:cs typeface="Open Sauce"/>
                <a:sym typeface="Open Sauce"/>
              </a:rPr>
              <a:t>Interactive visuals for complex electoral data.</a:t>
            </a:r>
          </a:p>
          <a:p>
            <a:pPr algn="l" marL="431799" indent="-215899" lvl="1">
              <a:lnSpc>
                <a:spcPts val="2799"/>
              </a:lnSpc>
              <a:buFont typeface="Arial"/>
              <a:buChar char="•"/>
            </a:pPr>
            <a:r>
              <a:rPr lang="en-US" sz="1999">
                <a:solidFill>
                  <a:srgbClr val="000000"/>
                </a:solidFill>
                <a:latin typeface="Open Sauce"/>
                <a:ea typeface="Open Sauce"/>
                <a:cs typeface="Open Sauce"/>
                <a:sym typeface="Open Sauce"/>
              </a:rPr>
              <a:t>Easy for journalists to interpret vote shares, turnout, and maps.</a:t>
            </a:r>
          </a:p>
          <a:p>
            <a:pPr algn="l">
              <a:lnSpc>
                <a:spcPts val="2799"/>
              </a:lnSpc>
            </a:pPr>
          </a:p>
        </p:txBody>
      </p:sp>
      <p:sp>
        <p:nvSpPr>
          <p:cNvPr name="TextBox 53" id="53"/>
          <p:cNvSpPr txBox="true"/>
          <p:nvPr/>
        </p:nvSpPr>
        <p:spPr>
          <a:xfrm rot="0">
            <a:off x="8637239" y="6181742"/>
            <a:ext cx="2592933" cy="692150"/>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Open Sauce Bold"/>
                <a:ea typeface="Open Sauce Bold"/>
                <a:cs typeface="Open Sauce Bold"/>
                <a:sym typeface="Open Sauce Bold"/>
              </a:rPr>
              <a:t>Cost &amp; Usability Advantage</a:t>
            </a:r>
          </a:p>
        </p:txBody>
      </p:sp>
      <p:sp>
        <p:nvSpPr>
          <p:cNvPr name="TextBox 54" id="54"/>
          <p:cNvSpPr txBox="true"/>
          <p:nvPr/>
        </p:nvSpPr>
        <p:spPr>
          <a:xfrm rot="0">
            <a:off x="8737586" y="6835793"/>
            <a:ext cx="2767329" cy="3511550"/>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000000"/>
                </a:solidFill>
                <a:latin typeface="Open Sauce"/>
                <a:ea typeface="Open Sauce"/>
                <a:cs typeface="Open Sauce"/>
                <a:sym typeface="Open Sauce"/>
              </a:rPr>
              <a:t>Cost-effective alternative to enterprise BI tools like Tableau or Qlik.</a:t>
            </a:r>
          </a:p>
          <a:p>
            <a:pPr algn="l" marL="431799" indent="-215899" lvl="1">
              <a:lnSpc>
                <a:spcPts val="2799"/>
              </a:lnSpc>
              <a:buFont typeface="Arial"/>
              <a:buChar char="•"/>
            </a:pPr>
            <a:r>
              <a:rPr lang="en-US" sz="1999">
                <a:solidFill>
                  <a:srgbClr val="000000"/>
                </a:solidFill>
                <a:latin typeface="Open Sauce"/>
                <a:ea typeface="Open Sauce"/>
                <a:cs typeface="Open Sauce"/>
                <a:sym typeface="Open Sauce"/>
              </a:rPr>
              <a:t>User-friendly with a low learning curve, ideal for non-technical staff.</a:t>
            </a:r>
          </a:p>
        </p:txBody>
      </p:sp>
      <p:sp>
        <p:nvSpPr>
          <p:cNvPr name="TextBox 55" id="55"/>
          <p:cNvSpPr txBox="true"/>
          <p:nvPr/>
        </p:nvSpPr>
        <p:spPr>
          <a:xfrm rot="0">
            <a:off x="11648860" y="6207142"/>
            <a:ext cx="2509738" cy="339725"/>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Open Sauce Bold"/>
                <a:ea typeface="Open Sauce Bold"/>
                <a:cs typeface="Open Sauce Bold"/>
                <a:sym typeface="Open Sauce Bold"/>
              </a:rPr>
              <a:t>Real-Time Analytics</a:t>
            </a:r>
          </a:p>
        </p:txBody>
      </p:sp>
      <p:sp>
        <p:nvSpPr>
          <p:cNvPr name="TextBox 56" id="56"/>
          <p:cNvSpPr txBox="true"/>
          <p:nvPr/>
        </p:nvSpPr>
        <p:spPr>
          <a:xfrm rot="0">
            <a:off x="11391390" y="6661167"/>
            <a:ext cx="2767208" cy="3511550"/>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000000"/>
                </a:solidFill>
                <a:latin typeface="Open Sauce"/>
                <a:ea typeface="Open Sauce"/>
                <a:cs typeface="Open Sauce"/>
                <a:sym typeface="Open Sauce"/>
              </a:rPr>
              <a:t>Live Data: Supports live data refresh for real-time election reporting.</a:t>
            </a:r>
          </a:p>
          <a:p>
            <a:pPr algn="l" marL="431799" indent="-215899" lvl="1">
              <a:lnSpc>
                <a:spcPts val="2799"/>
              </a:lnSpc>
              <a:buFont typeface="Arial"/>
              <a:buChar char="•"/>
            </a:pPr>
            <a:r>
              <a:rPr lang="en-US" sz="1999">
                <a:solidFill>
                  <a:srgbClr val="000000"/>
                </a:solidFill>
                <a:latin typeface="Open Sauce"/>
                <a:ea typeface="Open Sauce"/>
                <a:cs typeface="Open Sauce"/>
                <a:sym typeface="Open Sauce"/>
              </a:rPr>
              <a:t>Timeliness: Crucial for high-stakes, time-sensitive environments like elections.</a:t>
            </a:r>
          </a:p>
        </p:txBody>
      </p:sp>
      <p:sp>
        <p:nvSpPr>
          <p:cNvPr name="TextBox 57" id="57"/>
          <p:cNvSpPr txBox="true"/>
          <p:nvPr/>
        </p:nvSpPr>
        <p:spPr>
          <a:xfrm rot="0">
            <a:off x="14428325" y="6207142"/>
            <a:ext cx="3401318" cy="339725"/>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Open Sauce Bold"/>
                <a:ea typeface="Open Sauce Bold"/>
                <a:cs typeface="Open Sauce Bold"/>
                <a:sym typeface="Open Sauce Bold"/>
              </a:rPr>
              <a:t>Data Modeling Capabilities</a:t>
            </a:r>
          </a:p>
        </p:txBody>
      </p:sp>
      <p:sp>
        <p:nvSpPr>
          <p:cNvPr name="TextBox 58" id="58"/>
          <p:cNvSpPr txBox="true"/>
          <p:nvPr/>
        </p:nvSpPr>
        <p:spPr>
          <a:xfrm rot="0">
            <a:off x="14247756" y="6689742"/>
            <a:ext cx="3581887" cy="2454275"/>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000000"/>
                </a:solidFill>
                <a:latin typeface="Open Sauce"/>
                <a:ea typeface="Open Sauce"/>
                <a:cs typeface="Open Sauce"/>
                <a:sym typeface="Open Sauce"/>
              </a:rPr>
              <a:t>Supports star schema design, relationships, hierarchies, and measures (DAX).</a:t>
            </a:r>
          </a:p>
          <a:p>
            <a:pPr algn="l" marL="431799" indent="-215899" lvl="1">
              <a:lnSpc>
                <a:spcPts val="2799"/>
              </a:lnSpc>
              <a:buFont typeface="Arial"/>
              <a:buChar char="•"/>
            </a:pPr>
            <a:r>
              <a:rPr lang="en-US" sz="1999">
                <a:solidFill>
                  <a:srgbClr val="000000"/>
                </a:solidFill>
                <a:latin typeface="Open Sauce"/>
                <a:ea typeface="Open Sauce"/>
                <a:cs typeface="Open Sauce"/>
                <a:sym typeface="Open Sauce"/>
              </a:rPr>
              <a:t>Handles large-scale datasets efficiently, ensuring accuracy.</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1270393" y="2127371"/>
            <a:ext cx="6032259" cy="603225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8F8F8"/>
            </a:solidFill>
            <a:ln w="133350" cap="sq">
              <a:solidFill>
                <a:srgbClr val="63B1DB"/>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5" id="5"/>
          <p:cNvSpPr txBox="true"/>
          <p:nvPr/>
        </p:nvSpPr>
        <p:spPr>
          <a:xfrm rot="0">
            <a:off x="1830904" y="3396228"/>
            <a:ext cx="4911238" cy="1568199"/>
          </a:xfrm>
          <a:prstGeom prst="rect">
            <a:avLst/>
          </a:prstGeom>
        </p:spPr>
        <p:txBody>
          <a:bodyPr anchor="t" rtlCol="false" tIns="0" lIns="0" bIns="0" rIns="0">
            <a:spAutoFit/>
          </a:bodyPr>
          <a:lstStyle/>
          <a:p>
            <a:pPr algn="ctr" marL="0" indent="0" lvl="0">
              <a:lnSpc>
                <a:spcPts val="6319"/>
              </a:lnSpc>
              <a:spcBef>
                <a:spcPct val="0"/>
              </a:spcBef>
            </a:pPr>
            <a:r>
              <a:rPr lang="en-US" b="true" sz="4514" spc="275">
                <a:solidFill>
                  <a:srgbClr val="343432"/>
                </a:solidFill>
                <a:latin typeface="Montserrat Bold"/>
                <a:ea typeface="Montserrat Bold"/>
                <a:cs typeface="Montserrat Bold"/>
                <a:sym typeface="Montserrat Bold"/>
              </a:rPr>
              <a:t>ABOUT THE DATASET</a:t>
            </a:r>
          </a:p>
        </p:txBody>
      </p:sp>
      <p:sp>
        <p:nvSpPr>
          <p:cNvPr name="TextBox 6" id="6"/>
          <p:cNvSpPr txBox="true"/>
          <p:nvPr/>
        </p:nvSpPr>
        <p:spPr>
          <a:xfrm rot="0">
            <a:off x="1830904" y="5114925"/>
            <a:ext cx="4911238" cy="1698781"/>
          </a:xfrm>
          <a:prstGeom prst="rect">
            <a:avLst/>
          </a:prstGeom>
        </p:spPr>
        <p:txBody>
          <a:bodyPr anchor="t" rtlCol="false" tIns="0" lIns="0" bIns="0" rIns="0">
            <a:spAutoFit/>
          </a:bodyPr>
          <a:lstStyle/>
          <a:p>
            <a:pPr algn="ctr">
              <a:lnSpc>
                <a:spcPts val="2260"/>
              </a:lnSpc>
              <a:spcBef>
                <a:spcPct val="0"/>
              </a:spcBef>
            </a:pPr>
            <a:r>
              <a:rPr lang="en-US" sz="1614">
                <a:solidFill>
                  <a:srgbClr val="343432"/>
                </a:solidFill>
                <a:latin typeface="Montserrat"/>
                <a:ea typeface="Montserrat"/>
                <a:cs typeface="Montserrat"/>
                <a:sym typeface="Montserrat"/>
              </a:rPr>
              <a:t>“The dataset contains detailed information on parliamentary and assembly constituencies, including IDs, names, and state mapping. It forms the backbone of the star schema, enabling constituency-level analysis of votes, candidates, and parties.”</a:t>
            </a:r>
          </a:p>
        </p:txBody>
      </p:sp>
      <p:grpSp>
        <p:nvGrpSpPr>
          <p:cNvPr name="Group 7" id="7"/>
          <p:cNvGrpSpPr/>
          <p:nvPr/>
        </p:nvGrpSpPr>
        <p:grpSpPr>
          <a:xfrm rot="0">
            <a:off x="9039020" y="903075"/>
            <a:ext cx="6277688" cy="1372469"/>
            <a:chOff x="0" y="0"/>
            <a:chExt cx="9504788" cy="2077999"/>
          </a:xfrm>
        </p:grpSpPr>
        <p:sp>
          <p:nvSpPr>
            <p:cNvPr name="Freeform 8" id="8"/>
            <p:cNvSpPr/>
            <p:nvPr/>
          </p:nvSpPr>
          <p:spPr>
            <a:xfrm flipH="false" flipV="false" rot="0">
              <a:off x="0" y="0"/>
              <a:ext cx="9504787" cy="2077999"/>
            </a:xfrm>
            <a:custGeom>
              <a:avLst/>
              <a:gdLst/>
              <a:ahLst/>
              <a:cxnLst/>
              <a:rect r="r" b="b" t="t" l="l"/>
              <a:pathLst>
                <a:path h="2077999" w="9504787">
                  <a:moveTo>
                    <a:pt x="39464" y="0"/>
                  </a:moveTo>
                  <a:lnTo>
                    <a:pt x="9465324" y="0"/>
                  </a:lnTo>
                  <a:cubicBezTo>
                    <a:pt x="9475790" y="0"/>
                    <a:pt x="9485828" y="4158"/>
                    <a:pt x="9493228" y="11559"/>
                  </a:cubicBezTo>
                  <a:cubicBezTo>
                    <a:pt x="9500629" y="18960"/>
                    <a:pt x="9504787" y="28997"/>
                    <a:pt x="9504787" y="39464"/>
                  </a:cubicBezTo>
                  <a:lnTo>
                    <a:pt x="9504787" y="2038535"/>
                  </a:lnTo>
                  <a:cubicBezTo>
                    <a:pt x="9504787" y="2049002"/>
                    <a:pt x="9500629" y="2059039"/>
                    <a:pt x="9493228" y="2066440"/>
                  </a:cubicBezTo>
                  <a:cubicBezTo>
                    <a:pt x="9485828" y="2073841"/>
                    <a:pt x="9475790" y="2077999"/>
                    <a:pt x="9465324" y="2077999"/>
                  </a:cubicBezTo>
                  <a:lnTo>
                    <a:pt x="39464" y="2077999"/>
                  </a:lnTo>
                  <a:cubicBezTo>
                    <a:pt x="28997" y="2077999"/>
                    <a:pt x="18960" y="2073841"/>
                    <a:pt x="11559" y="2066440"/>
                  </a:cubicBezTo>
                  <a:cubicBezTo>
                    <a:pt x="4158" y="2059039"/>
                    <a:pt x="0" y="2049002"/>
                    <a:pt x="0" y="2038535"/>
                  </a:cubicBezTo>
                  <a:lnTo>
                    <a:pt x="0" y="39464"/>
                  </a:lnTo>
                  <a:cubicBezTo>
                    <a:pt x="0" y="28997"/>
                    <a:pt x="4158" y="18960"/>
                    <a:pt x="11559" y="11559"/>
                  </a:cubicBezTo>
                  <a:cubicBezTo>
                    <a:pt x="18960" y="4158"/>
                    <a:pt x="28997" y="0"/>
                    <a:pt x="39464" y="0"/>
                  </a:cubicBezTo>
                  <a:close/>
                </a:path>
              </a:pathLst>
            </a:custGeom>
            <a:solidFill>
              <a:srgbClr val="FFFFFF"/>
            </a:solidFill>
            <a:ln w="66675" cap="rnd">
              <a:solidFill>
                <a:srgbClr val="9397D8"/>
              </a:solidFill>
              <a:prstDash val="solid"/>
              <a:round/>
            </a:ln>
          </p:spPr>
        </p:sp>
        <p:sp>
          <p:nvSpPr>
            <p:cNvPr name="TextBox 9" id="9"/>
            <p:cNvSpPr txBox="true"/>
            <p:nvPr/>
          </p:nvSpPr>
          <p:spPr>
            <a:xfrm>
              <a:off x="0" y="-38100"/>
              <a:ext cx="9504788" cy="2116099"/>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0" id="10"/>
          <p:cNvGrpSpPr/>
          <p:nvPr/>
        </p:nvGrpSpPr>
        <p:grpSpPr>
          <a:xfrm rot="0">
            <a:off x="9039020" y="2795718"/>
            <a:ext cx="6277688" cy="1372469"/>
            <a:chOff x="0" y="0"/>
            <a:chExt cx="9504788" cy="2077999"/>
          </a:xfrm>
        </p:grpSpPr>
        <p:sp>
          <p:nvSpPr>
            <p:cNvPr name="Freeform 11" id="11"/>
            <p:cNvSpPr/>
            <p:nvPr/>
          </p:nvSpPr>
          <p:spPr>
            <a:xfrm flipH="false" flipV="false" rot="0">
              <a:off x="0" y="0"/>
              <a:ext cx="9504787" cy="2077999"/>
            </a:xfrm>
            <a:custGeom>
              <a:avLst/>
              <a:gdLst/>
              <a:ahLst/>
              <a:cxnLst/>
              <a:rect r="r" b="b" t="t" l="l"/>
              <a:pathLst>
                <a:path h="2077999" w="9504787">
                  <a:moveTo>
                    <a:pt x="39464" y="0"/>
                  </a:moveTo>
                  <a:lnTo>
                    <a:pt x="9465324" y="0"/>
                  </a:lnTo>
                  <a:cubicBezTo>
                    <a:pt x="9475790" y="0"/>
                    <a:pt x="9485828" y="4158"/>
                    <a:pt x="9493228" y="11559"/>
                  </a:cubicBezTo>
                  <a:cubicBezTo>
                    <a:pt x="9500629" y="18960"/>
                    <a:pt x="9504787" y="28997"/>
                    <a:pt x="9504787" y="39464"/>
                  </a:cubicBezTo>
                  <a:lnTo>
                    <a:pt x="9504787" y="2038535"/>
                  </a:lnTo>
                  <a:cubicBezTo>
                    <a:pt x="9504787" y="2049002"/>
                    <a:pt x="9500629" y="2059039"/>
                    <a:pt x="9493228" y="2066440"/>
                  </a:cubicBezTo>
                  <a:cubicBezTo>
                    <a:pt x="9485828" y="2073841"/>
                    <a:pt x="9475790" y="2077999"/>
                    <a:pt x="9465324" y="2077999"/>
                  </a:cubicBezTo>
                  <a:lnTo>
                    <a:pt x="39464" y="2077999"/>
                  </a:lnTo>
                  <a:cubicBezTo>
                    <a:pt x="28997" y="2077999"/>
                    <a:pt x="18960" y="2073841"/>
                    <a:pt x="11559" y="2066440"/>
                  </a:cubicBezTo>
                  <a:cubicBezTo>
                    <a:pt x="4158" y="2059039"/>
                    <a:pt x="0" y="2049002"/>
                    <a:pt x="0" y="2038535"/>
                  </a:cubicBezTo>
                  <a:lnTo>
                    <a:pt x="0" y="39464"/>
                  </a:lnTo>
                  <a:cubicBezTo>
                    <a:pt x="0" y="28997"/>
                    <a:pt x="4158" y="18960"/>
                    <a:pt x="11559" y="11559"/>
                  </a:cubicBezTo>
                  <a:cubicBezTo>
                    <a:pt x="18960" y="4158"/>
                    <a:pt x="28997" y="0"/>
                    <a:pt x="39464" y="0"/>
                  </a:cubicBezTo>
                  <a:close/>
                </a:path>
              </a:pathLst>
            </a:custGeom>
            <a:solidFill>
              <a:srgbClr val="FFFFFF"/>
            </a:solidFill>
            <a:ln w="66675" cap="rnd">
              <a:solidFill>
                <a:srgbClr val="91DFB1"/>
              </a:solidFill>
              <a:prstDash val="solid"/>
              <a:round/>
            </a:ln>
          </p:spPr>
        </p:sp>
        <p:sp>
          <p:nvSpPr>
            <p:cNvPr name="TextBox 12" id="12"/>
            <p:cNvSpPr txBox="true"/>
            <p:nvPr/>
          </p:nvSpPr>
          <p:spPr>
            <a:xfrm>
              <a:off x="0" y="-38100"/>
              <a:ext cx="9504788" cy="2116099"/>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3" id="13"/>
          <p:cNvGrpSpPr/>
          <p:nvPr/>
        </p:nvGrpSpPr>
        <p:grpSpPr>
          <a:xfrm rot="0">
            <a:off x="9039020" y="4606134"/>
            <a:ext cx="6277688" cy="1372469"/>
            <a:chOff x="0" y="0"/>
            <a:chExt cx="9504788" cy="2077999"/>
          </a:xfrm>
        </p:grpSpPr>
        <p:sp>
          <p:nvSpPr>
            <p:cNvPr name="Freeform 14" id="14"/>
            <p:cNvSpPr/>
            <p:nvPr/>
          </p:nvSpPr>
          <p:spPr>
            <a:xfrm flipH="false" flipV="false" rot="0">
              <a:off x="0" y="0"/>
              <a:ext cx="9504787" cy="2077999"/>
            </a:xfrm>
            <a:custGeom>
              <a:avLst/>
              <a:gdLst/>
              <a:ahLst/>
              <a:cxnLst/>
              <a:rect r="r" b="b" t="t" l="l"/>
              <a:pathLst>
                <a:path h="2077999" w="9504787">
                  <a:moveTo>
                    <a:pt x="39464" y="0"/>
                  </a:moveTo>
                  <a:lnTo>
                    <a:pt x="9465324" y="0"/>
                  </a:lnTo>
                  <a:cubicBezTo>
                    <a:pt x="9475790" y="0"/>
                    <a:pt x="9485828" y="4158"/>
                    <a:pt x="9493228" y="11559"/>
                  </a:cubicBezTo>
                  <a:cubicBezTo>
                    <a:pt x="9500629" y="18960"/>
                    <a:pt x="9504787" y="28997"/>
                    <a:pt x="9504787" y="39464"/>
                  </a:cubicBezTo>
                  <a:lnTo>
                    <a:pt x="9504787" y="2038535"/>
                  </a:lnTo>
                  <a:cubicBezTo>
                    <a:pt x="9504787" y="2049002"/>
                    <a:pt x="9500629" y="2059039"/>
                    <a:pt x="9493228" y="2066440"/>
                  </a:cubicBezTo>
                  <a:cubicBezTo>
                    <a:pt x="9485828" y="2073841"/>
                    <a:pt x="9475790" y="2077999"/>
                    <a:pt x="9465324" y="2077999"/>
                  </a:cubicBezTo>
                  <a:lnTo>
                    <a:pt x="39464" y="2077999"/>
                  </a:lnTo>
                  <a:cubicBezTo>
                    <a:pt x="28997" y="2077999"/>
                    <a:pt x="18960" y="2073841"/>
                    <a:pt x="11559" y="2066440"/>
                  </a:cubicBezTo>
                  <a:cubicBezTo>
                    <a:pt x="4158" y="2059039"/>
                    <a:pt x="0" y="2049002"/>
                    <a:pt x="0" y="2038535"/>
                  </a:cubicBezTo>
                  <a:lnTo>
                    <a:pt x="0" y="39464"/>
                  </a:lnTo>
                  <a:cubicBezTo>
                    <a:pt x="0" y="28997"/>
                    <a:pt x="4158" y="18960"/>
                    <a:pt x="11559" y="11559"/>
                  </a:cubicBezTo>
                  <a:cubicBezTo>
                    <a:pt x="18960" y="4158"/>
                    <a:pt x="28997" y="0"/>
                    <a:pt x="39464" y="0"/>
                  </a:cubicBezTo>
                  <a:close/>
                </a:path>
              </a:pathLst>
            </a:custGeom>
            <a:solidFill>
              <a:srgbClr val="FFFFFF"/>
            </a:solidFill>
            <a:ln w="66675" cap="rnd">
              <a:solidFill>
                <a:srgbClr val="F8D389"/>
              </a:solidFill>
              <a:prstDash val="solid"/>
              <a:round/>
            </a:ln>
          </p:spPr>
        </p:sp>
        <p:sp>
          <p:nvSpPr>
            <p:cNvPr name="TextBox 15" id="15"/>
            <p:cNvSpPr txBox="true"/>
            <p:nvPr/>
          </p:nvSpPr>
          <p:spPr>
            <a:xfrm>
              <a:off x="0" y="-38100"/>
              <a:ext cx="9504788" cy="2116099"/>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16" id="16"/>
          <p:cNvSpPr txBox="true"/>
          <p:nvPr/>
        </p:nvSpPr>
        <p:spPr>
          <a:xfrm rot="0">
            <a:off x="10591478" y="992973"/>
            <a:ext cx="3172771" cy="258984"/>
          </a:xfrm>
          <a:prstGeom prst="rect">
            <a:avLst/>
          </a:prstGeom>
        </p:spPr>
        <p:txBody>
          <a:bodyPr anchor="t" rtlCol="false" tIns="0" lIns="0" bIns="0" rIns="0">
            <a:spAutoFit/>
          </a:bodyPr>
          <a:lstStyle/>
          <a:p>
            <a:pPr algn="l" marL="0" indent="0" lvl="0">
              <a:lnSpc>
                <a:spcPts val="2138"/>
              </a:lnSpc>
              <a:spcBef>
                <a:spcPct val="0"/>
              </a:spcBef>
            </a:pPr>
            <a:r>
              <a:rPr lang="en-US" b="true" sz="1670">
                <a:solidFill>
                  <a:srgbClr val="343432"/>
                </a:solidFill>
                <a:latin typeface="Montserrat Bold"/>
                <a:ea typeface="Montserrat Bold"/>
                <a:cs typeface="Montserrat Bold"/>
                <a:sym typeface="Montserrat Bold"/>
              </a:rPr>
              <a:t> Constituency Information</a:t>
            </a:r>
          </a:p>
        </p:txBody>
      </p:sp>
      <p:sp>
        <p:nvSpPr>
          <p:cNvPr name="TextBox 17" id="17"/>
          <p:cNvSpPr txBox="true"/>
          <p:nvPr/>
        </p:nvSpPr>
        <p:spPr>
          <a:xfrm rot="0">
            <a:off x="9222049" y="1271006"/>
            <a:ext cx="5911629" cy="871188"/>
          </a:xfrm>
          <a:prstGeom prst="rect">
            <a:avLst/>
          </a:prstGeom>
        </p:spPr>
        <p:txBody>
          <a:bodyPr anchor="t" rtlCol="false" tIns="0" lIns="0" bIns="0" rIns="0">
            <a:spAutoFit/>
          </a:bodyPr>
          <a:lstStyle/>
          <a:p>
            <a:pPr algn="l" marL="292600" indent="-146300" lvl="1">
              <a:lnSpc>
                <a:spcPts val="1734"/>
              </a:lnSpc>
              <a:buFont typeface="Arial"/>
              <a:buChar char="•"/>
            </a:pPr>
            <a:r>
              <a:rPr lang="en-US" sz="1355">
                <a:solidFill>
                  <a:srgbClr val="343432"/>
                </a:solidFill>
                <a:latin typeface="Montserrat"/>
                <a:ea typeface="Montserrat"/>
                <a:cs typeface="Montserrat"/>
                <a:sym typeface="Montserrat"/>
              </a:rPr>
              <a:t>Contains details about each parliamentary and assembly constituency.</a:t>
            </a:r>
          </a:p>
          <a:p>
            <a:pPr algn="l" marL="292600" indent="-146300" lvl="1">
              <a:lnSpc>
                <a:spcPts val="1734"/>
              </a:lnSpc>
              <a:spcBef>
                <a:spcPct val="0"/>
              </a:spcBef>
              <a:buFont typeface="Arial"/>
              <a:buChar char="•"/>
            </a:pPr>
            <a:r>
              <a:rPr lang="en-US" sz="1355">
                <a:solidFill>
                  <a:srgbClr val="343432"/>
                </a:solidFill>
                <a:latin typeface="Montserrat"/>
                <a:ea typeface="Montserrat"/>
                <a:cs typeface="Montserrat"/>
                <a:sym typeface="Montserrat"/>
              </a:rPr>
              <a:t>Includes unique IDs, constituency names, and mapping to states.</a:t>
            </a:r>
          </a:p>
        </p:txBody>
      </p:sp>
      <p:sp>
        <p:nvSpPr>
          <p:cNvPr name="TextBox 18" id="18"/>
          <p:cNvSpPr txBox="true"/>
          <p:nvPr/>
        </p:nvSpPr>
        <p:spPr>
          <a:xfrm rot="0">
            <a:off x="10892728" y="2958674"/>
            <a:ext cx="2982440" cy="258984"/>
          </a:xfrm>
          <a:prstGeom prst="rect">
            <a:avLst/>
          </a:prstGeom>
        </p:spPr>
        <p:txBody>
          <a:bodyPr anchor="t" rtlCol="false" tIns="0" lIns="0" bIns="0" rIns="0">
            <a:spAutoFit/>
          </a:bodyPr>
          <a:lstStyle/>
          <a:p>
            <a:pPr algn="l" marL="0" indent="0" lvl="0">
              <a:lnSpc>
                <a:spcPts val="2138"/>
              </a:lnSpc>
              <a:spcBef>
                <a:spcPct val="0"/>
              </a:spcBef>
            </a:pPr>
            <a:r>
              <a:rPr lang="en-US" b="true" sz="1670">
                <a:solidFill>
                  <a:srgbClr val="343432"/>
                </a:solidFill>
                <a:latin typeface="Montserrat Bold"/>
                <a:ea typeface="Montserrat Bold"/>
                <a:cs typeface="Montserrat Bold"/>
                <a:sym typeface="Montserrat Bold"/>
              </a:rPr>
              <a:t>State &amp; Region Mapping</a:t>
            </a:r>
          </a:p>
        </p:txBody>
      </p:sp>
      <p:sp>
        <p:nvSpPr>
          <p:cNvPr name="TextBox 19" id="19"/>
          <p:cNvSpPr txBox="true"/>
          <p:nvPr/>
        </p:nvSpPr>
        <p:spPr>
          <a:xfrm rot="0">
            <a:off x="9451188" y="3255758"/>
            <a:ext cx="5865519" cy="652330"/>
          </a:xfrm>
          <a:prstGeom prst="rect">
            <a:avLst/>
          </a:prstGeom>
        </p:spPr>
        <p:txBody>
          <a:bodyPr anchor="t" rtlCol="false" tIns="0" lIns="0" bIns="0" rIns="0">
            <a:spAutoFit/>
          </a:bodyPr>
          <a:lstStyle/>
          <a:p>
            <a:pPr algn="l" marL="292600" indent="-146300" lvl="1">
              <a:lnSpc>
                <a:spcPts val="1734"/>
              </a:lnSpc>
              <a:buFont typeface="Arial"/>
              <a:buChar char="•"/>
            </a:pPr>
            <a:r>
              <a:rPr lang="en-US" sz="1355">
                <a:solidFill>
                  <a:srgbClr val="343432"/>
                </a:solidFill>
                <a:latin typeface="Montserrat"/>
                <a:ea typeface="Montserrat"/>
                <a:cs typeface="Montserrat"/>
                <a:sym typeface="Montserrat"/>
              </a:rPr>
              <a:t>Each constituency is linked with its state and region.</a:t>
            </a:r>
          </a:p>
          <a:p>
            <a:pPr algn="l" marL="292600" indent="-146300" lvl="1">
              <a:lnSpc>
                <a:spcPts val="1734"/>
              </a:lnSpc>
              <a:buFont typeface="Arial"/>
              <a:buChar char="•"/>
            </a:pPr>
            <a:r>
              <a:rPr lang="en-US" sz="1355">
                <a:solidFill>
                  <a:srgbClr val="343432"/>
                </a:solidFill>
                <a:latin typeface="Montserrat"/>
                <a:ea typeface="Montserrat"/>
                <a:cs typeface="Montserrat"/>
                <a:sym typeface="Montserrat"/>
              </a:rPr>
              <a:t>Enables state-level comparisons and aggregated insights.</a:t>
            </a:r>
          </a:p>
          <a:p>
            <a:pPr algn="l" marL="0" indent="0" lvl="0">
              <a:lnSpc>
                <a:spcPts val="1734"/>
              </a:lnSpc>
              <a:spcBef>
                <a:spcPct val="0"/>
              </a:spcBef>
            </a:pPr>
          </a:p>
        </p:txBody>
      </p:sp>
      <p:sp>
        <p:nvSpPr>
          <p:cNvPr name="TextBox 20" id="20"/>
          <p:cNvSpPr txBox="true"/>
          <p:nvPr/>
        </p:nvSpPr>
        <p:spPr>
          <a:xfrm rot="0">
            <a:off x="10989210" y="4705443"/>
            <a:ext cx="2811953" cy="258984"/>
          </a:xfrm>
          <a:prstGeom prst="rect">
            <a:avLst/>
          </a:prstGeom>
        </p:spPr>
        <p:txBody>
          <a:bodyPr anchor="t" rtlCol="false" tIns="0" lIns="0" bIns="0" rIns="0">
            <a:spAutoFit/>
          </a:bodyPr>
          <a:lstStyle/>
          <a:p>
            <a:pPr algn="l" marL="0" indent="0" lvl="0">
              <a:lnSpc>
                <a:spcPts val="2138"/>
              </a:lnSpc>
              <a:spcBef>
                <a:spcPct val="0"/>
              </a:spcBef>
            </a:pPr>
            <a:r>
              <a:rPr lang="en-US" b="true" sz="1670">
                <a:solidFill>
                  <a:srgbClr val="343432"/>
                </a:solidFill>
                <a:latin typeface="Montserrat Bold"/>
                <a:ea typeface="Montserrat Bold"/>
                <a:cs typeface="Montserrat Bold"/>
                <a:sym typeface="Montserrat Bold"/>
              </a:rPr>
              <a:t>Electoral Boundaries</a:t>
            </a:r>
          </a:p>
        </p:txBody>
      </p:sp>
      <p:sp>
        <p:nvSpPr>
          <p:cNvPr name="TextBox 21" id="21"/>
          <p:cNvSpPr txBox="true"/>
          <p:nvPr/>
        </p:nvSpPr>
        <p:spPr>
          <a:xfrm rot="0">
            <a:off x="9273974" y="5009779"/>
            <a:ext cx="6219949" cy="871188"/>
          </a:xfrm>
          <a:prstGeom prst="rect">
            <a:avLst/>
          </a:prstGeom>
        </p:spPr>
        <p:txBody>
          <a:bodyPr anchor="t" rtlCol="false" tIns="0" lIns="0" bIns="0" rIns="0">
            <a:spAutoFit/>
          </a:bodyPr>
          <a:lstStyle/>
          <a:p>
            <a:pPr algn="l" marL="292600" indent="-146300" lvl="1">
              <a:lnSpc>
                <a:spcPts val="1734"/>
              </a:lnSpc>
              <a:buFont typeface="Arial"/>
              <a:buChar char="•"/>
            </a:pPr>
            <a:r>
              <a:rPr lang="en-US" sz="1355">
                <a:solidFill>
                  <a:srgbClr val="343432"/>
                </a:solidFill>
                <a:latin typeface="Montserrat"/>
                <a:ea typeface="Montserrat"/>
                <a:cs typeface="Montserrat"/>
                <a:sym typeface="Montserrat"/>
              </a:rPr>
              <a:t>Records boundary definitions to track constituency-level changes across elections.</a:t>
            </a:r>
          </a:p>
          <a:p>
            <a:pPr algn="l" marL="292600" indent="-146300" lvl="1">
              <a:lnSpc>
                <a:spcPts val="1734"/>
              </a:lnSpc>
              <a:buFont typeface="Arial"/>
              <a:buChar char="•"/>
            </a:pPr>
            <a:r>
              <a:rPr lang="en-US" sz="1355">
                <a:solidFill>
                  <a:srgbClr val="343432"/>
                </a:solidFill>
                <a:latin typeface="Montserrat"/>
                <a:ea typeface="Montserrat"/>
                <a:cs typeface="Montserrat"/>
                <a:sym typeface="Montserrat"/>
              </a:rPr>
              <a:t>Important for historical consistency and trend analysis.</a:t>
            </a:r>
          </a:p>
          <a:p>
            <a:pPr algn="l" marL="0" indent="0" lvl="0">
              <a:lnSpc>
                <a:spcPts val="1734"/>
              </a:lnSpc>
              <a:spcBef>
                <a:spcPct val="0"/>
              </a:spcBef>
            </a:pPr>
          </a:p>
        </p:txBody>
      </p:sp>
      <p:grpSp>
        <p:nvGrpSpPr>
          <p:cNvPr name="Group 22" id="22"/>
          <p:cNvGrpSpPr/>
          <p:nvPr/>
        </p:nvGrpSpPr>
        <p:grpSpPr>
          <a:xfrm rot="0">
            <a:off x="9039020" y="6357217"/>
            <a:ext cx="6277688" cy="1372469"/>
            <a:chOff x="0" y="0"/>
            <a:chExt cx="9504788" cy="2077999"/>
          </a:xfrm>
        </p:grpSpPr>
        <p:sp>
          <p:nvSpPr>
            <p:cNvPr name="Freeform 23" id="23"/>
            <p:cNvSpPr/>
            <p:nvPr/>
          </p:nvSpPr>
          <p:spPr>
            <a:xfrm flipH="false" flipV="false" rot="0">
              <a:off x="0" y="0"/>
              <a:ext cx="9504787" cy="2077999"/>
            </a:xfrm>
            <a:custGeom>
              <a:avLst/>
              <a:gdLst/>
              <a:ahLst/>
              <a:cxnLst/>
              <a:rect r="r" b="b" t="t" l="l"/>
              <a:pathLst>
                <a:path h="2077999" w="9504787">
                  <a:moveTo>
                    <a:pt x="39464" y="0"/>
                  </a:moveTo>
                  <a:lnTo>
                    <a:pt x="9465324" y="0"/>
                  </a:lnTo>
                  <a:cubicBezTo>
                    <a:pt x="9475790" y="0"/>
                    <a:pt x="9485828" y="4158"/>
                    <a:pt x="9493228" y="11559"/>
                  </a:cubicBezTo>
                  <a:cubicBezTo>
                    <a:pt x="9500629" y="18960"/>
                    <a:pt x="9504787" y="28997"/>
                    <a:pt x="9504787" y="39464"/>
                  </a:cubicBezTo>
                  <a:lnTo>
                    <a:pt x="9504787" y="2038535"/>
                  </a:lnTo>
                  <a:cubicBezTo>
                    <a:pt x="9504787" y="2049002"/>
                    <a:pt x="9500629" y="2059039"/>
                    <a:pt x="9493228" y="2066440"/>
                  </a:cubicBezTo>
                  <a:cubicBezTo>
                    <a:pt x="9485828" y="2073841"/>
                    <a:pt x="9475790" y="2077999"/>
                    <a:pt x="9465324" y="2077999"/>
                  </a:cubicBezTo>
                  <a:lnTo>
                    <a:pt x="39464" y="2077999"/>
                  </a:lnTo>
                  <a:cubicBezTo>
                    <a:pt x="28997" y="2077999"/>
                    <a:pt x="18960" y="2073841"/>
                    <a:pt x="11559" y="2066440"/>
                  </a:cubicBezTo>
                  <a:cubicBezTo>
                    <a:pt x="4158" y="2059039"/>
                    <a:pt x="0" y="2049002"/>
                    <a:pt x="0" y="2038535"/>
                  </a:cubicBezTo>
                  <a:lnTo>
                    <a:pt x="0" y="39464"/>
                  </a:lnTo>
                  <a:cubicBezTo>
                    <a:pt x="0" y="28997"/>
                    <a:pt x="4158" y="18960"/>
                    <a:pt x="11559" y="11559"/>
                  </a:cubicBezTo>
                  <a:cubicBezTo>
                    <a:pt x="18960" y="4158"/>
                    <a:pt x="28997" y="0"/>
                    <a:pt x="39464" y="0"/>
                  </a:cubicBezTo>
                  <a:close/>
                </a:path>
              </a:pathLst>
            </a:custGeom>
            <a:solidFill>
              <a:srgbClr val="FFFFFF"/>
            </a:solidFill>
            <a:ln w="66675" cap="rnd">
              <a:solidFill>
                <a:srgbClr val="F8B27C"/>
              </a:solidFill>
              <a:prstDash val="solid"/>
              <a:round/>
            </a:ln>
          </p:spPr>
        </p:sp>
        <p:sp>
          <p:nvSpPr>
            <p:cNvPr name="TextBox 24" id="24"/>
            <p:cNvSpPr txBox="true"/>
            <p:nvPr/>
          </p:nvSpPr>
          <p:spPr>
            <a:xfrm>
              <a:off x="0" y="-38100"/>
              <a:ext cx="9504788" cy="2116099"/>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25" id="25"/>
          <p:cNvSpPr txBox="true"/>
          <p:nvPr/>
        </p:nvSpPr>
        <p:spPr>
          <a:xfrm rot="0">
            <a:off x="9465514" y="6700705"/>
            <a:ext cx="5668164" cy="1090046"/>
          </a:xfrm>
          <a:prstGeom prst="rect">
            <a:avLst/>
          </a:prstGeom>
        </p:spPr>
        <p:txBody>
          <a:bodyPr anchor="t" rtlCol="false" tIns="0" lIns="0" bIns="0" rIns="0">
            <a:spAutoFit/>
          </a:bodyPr>
          <a:lstStyle/>
          <a:p>
            <a:pPr algn="l" marL="292600" indent="-146300" lvl="1">
              <a:lnSpc>
                <a:spcPts val="1734"/>
              </a:lnSpc>
              <a:buFont typeface="Arial"/>
              <a:buChar char="•"/>
            </a:pPr>
            <a:r>
              <a:rPr lang="en-US" sz="1355">
                <a:solidFill>
                  <a:srgbClr val="343432"/>
                </a:solidFill>
                <a:latin typeface="Montserrat"/>
                <a:ea typeface="Montserrat"/>
                <a:cs typeface="Montserrat"/>
                <a:sym typeface="Montserrat"/>
              </a:rPr>
              <a:t>Captures urban–rural distribution and other constituency-level attributes.</a:t>
            </a:r>
          </a:p>
          <a:p>
            <a:pPr algn="l" marL="292600" indent="-146300" lvl="1">
              <a:lnSpc>
                <a:spcPts val="1734"/>
              </a:lnSpc>
              <a:buFont typeface="Arial"/>
              <a:buChar char="•"/>
            </a:pPr>
            <a:r>
              <a:rPr lang="en-US" sz="1355">
                <a:solidFill>
                  <a:srgbClr val="343432"/>
                </a:solidFill>
                <a:latin typeface="Montserrat"/>
                <a:ea typeface="Montserrat"/>
                <a:cs typeface="Montserrat"/>
                <a:sym typeface="Montserrat"/>
              </a:rPr>
              <a:t>Supports deeper insights into voter behavior and turnout trends.</a:t>
            </a:r>
          </a:p>
          <a:p>
            <a:pPr algn="l" marL="0" indent="0" lvl="0">
              <a:lnSpc>
                <a:spcPts val="1734"/>
              </a:lnSpc>
              <a:spcBef>
                <a:spcPct val="0"/>
              </a:spcBef>
            </a:pPr>
          </a:p>
        </p:txBody>
      </p:sp>
      <p:sp>
        <p:nvSpPr>
          <p:cNvPr name="TextBox 26" id="26"/>
          <p:cNvSpPr txBox="true"/>
          <p:nvPr/>
        </p:nvSpPr>
        <p:spPr>
          <a:xfrm rot="0">
            <a:off x="10892728" y="6422672"/>
            <a:ext cx="3186320" cy="258984"/>
          </a:xfrm>
          <a:prstGeom prst="rect">
            <a:avLst/>
          </a:prstGeom>
        </p:spPr>
        <p:txBody>
          <a:bodyPr anchor="t" rtlCol="false" tIns="0" lIns="0" bIns="0" rIns="0">
            <a:spAutoFit/>
          </a:bodyPr>
          <a:lstStyle/>
          <a:p>
            <a:pPr algn="l" marL="0" indent="0" lvl="0">
              <a:lnSpc>
                <a:spcPts val="2138"/>
              </a:lnSpc>
              <a:spcBef>
                <a:spcPct val="0"/>
              </a:spcBef>
            </a:pPr>
            <a:r>
              <a:rPr lang="en-US" b="true" sz="1670">
                <a:solidFill>
                  <a:srgbClr val="343432"/>
                </a:solidFill>
                <a:latin typeface="Montserrat Bold"/>
                <a:ea typeface="Montserrat Bold"/>
                <a:cs typeface="Montserrat Bold"/>
                <a:sym typeface="Montserrat Bold"/>
              </a:rPr>
              <a:t> Demographic Coverage</a:t>
            </a:r>
          </a:p>
        </p:txBody>
      </p:sp>
      <p:grpSp>
        <p:nvGrpSpPr>
          <p:cNvPr name="Group 27" id="27"/>
          <p:cNvGrpSpPr/>
          <p:nvPr/>
        </p:nvGrpSpPr>
        <p:grpSpPr>
          <a:xfrm rot="0">
            <a:off x="9039020" y="8108300"/>
            <a:ext cx="6277688" cy="1372469"/>
            <a:chOff x="0" y="0"/>
            <a:chExt cx="9504788" cy="2077999"/>
          </a:xfrm>
        </p:grpSpPr>
        <p:sp>
          <p:nvSpPr>
            <p:cNvPr name="Freeform 28" id="28"/>
            <p:cNvSpPr/>
            <p:nvPr/>
          </p:nvSpPr>
          <p:spPr>
            <a:xfrm flipH="false" flipV="false" rot="0">
              <a:off x="0" y="0"/>
              <a:ext cx="9504787" cy="2077999"/>
            </a:xfrm>
            <a:custGeom>
              <a:avLst/>
              <a:gdLst/>
              <a:ahLst/>
              <a:cxnLst/>
              <a:rect r="r" b="b" t="t" l="l"/>
              <a:pathLst>
                <a:path h="2077999" w="9504787">
                  <a:moveTo>
                    <a:pt x="39464" y="0"/>
                  </a:moveTo>
                  <a:lnTo>
                    <a:pt x="9465324" y="0"/>
                  </a:lnTo>
                  <a:cubicBezTo>
                    <a:pt x="9475790" y="0"/>
                    <a:pt x="9485828" y="4158"/>
                    <a:pt x="9493228" y="11559"/>
                  </a:cubicBezTo>
                  <a:cubicBezTo>
                    <a:pt x="9500629" y="18960"/>
                    <a:pt x="9504787" y="28997"/>
                    <a:pt x="9504787" y="39464"/>
                  </a:cubicBezTo>
                  <a:lnTo>
                    <a:pt x="9504787" y="2038535"/>
                  </a:lnTo>
                  <a:cubicBezTo>
                    <a:pt x="9504787" y="2049002"/>
                    <a:pt x="9500629" y="2059039"/>
                    <a:pt x="9493228" y="2066440"/>
                  </a:cubicBezTo>
                  <a:cubicBezTo>
                    <a:pt x="9485828" y="2073841"/>
                    <a:pt x="9475790" y="2077999"/>
                    <a:pt x="9465324" y="2077999"/>
                  </a:cubicBezTo>
                  <a:lnTo>
                    <a:pt x="39464" y="2077999"/>
                  </a:lnTo>
                  <a:cubicBezTo>
                    <a:pt x="28997" y="2077999"/>
                    <a:pt x="18960" y="2073841"/>
                    <a:pt x="11559" y="2066440"/>
                  </a:cubicBezTo>
                  <a:cubicBezTo>
                    <a:pt x="4158" y="2059039"/>
                    <a:pt x="0" y="2049002"/>
                    <a:pt x="0" y="2038535"/>
                  </a:cubicBezTo>
                  <a:lnTo>
                    <a:pt x="0" y="39464"/>
                  </a:lnTo>
                  <a:cubicBezTo>
                    <a:pt x="0" y="28997"/>
                    <a:pt x="4158" y="18960"/>
                    <a:pt x="11559" y="11559"/>
                  </a:cubicBezTo>
                  <a:cubicBezTo>
                    <a:pt x="18960" y="4158"/>
                    <a:pt x="28997" y="0"/>
                    <a:pt x="39464" y="0"/>
                  </a:cubicBezTo>
                  <a:close/>
                </a:path>
              </a:pathLst>
            </a:custGeom>
            <a:solidFill>
              <a:srgbClr val="FFFFFF"/>
            </a:solidFill>
            <a:ln w="66675" cap="rnd">
              <a:solidFill>
                <a:srgbClr val="FF8379"/>
              </a:solidFill>
              <a:prstDash val="solid"/>
              <a:round/>
            </a:ln>
          </p:spPr>
        </p:sp>
        <p:sp>
          <p:nvSpPr>
            <p:cNvPr name="TextBox 29" id="29"/>
            <p:cNvSpPr txBox="true"/>
            <p:nvPr/>
          </p:nvSpPr>
          <p:spPr>
            <a:xfrm>
              <a:off x="0" y="-38100"/>
              <a:ext cx="9504788" cy="2116099"/>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30" id="30"/>
          <p:cNvSpPr txBox="true"/>
          <p:nvPr/>
        </p:nvSpPr>
        <p:spPr>
          <a:xfrm rot="0">
            <a:off x="9125032" y="8502450"/>
            <a:ext cx="6105662" cy="871188"/>
          </a:xfrm>
          <a:prstGeom prst="rect">
            <a:avLst/>
          </a:prstGeom>
        </p:spPr>
        <p:txBody>
          <a:bodyPr anchor="t" rtlCol="false" tIns="0" lIns="0" bIns="0" rIns="0">
            <a:spAutoFit/>
          </a:bodyPr>
          <a:lstStyle/>
          <a:p>
            <a:pPr algn="l" marL="292600" indent="-146300" lvl="1">
              <a:lnSpc>
                <a:spcPts val="1734"/>
              </a:lnSpc>
              <a:buFont typeface="Arial"/>
              <a:buChar char="•"/>
            </a:pPr>
            <a:r>
              <a:rPr lang="en-US" sz="1355">
                <a:solidFill>
                  <a:srgbClr val="343432"/>
                </a:solidFill>
                <a:latin typeface="Montserrat"/>
                <a:ea typeface="Montserrat"/>
                <a:cs typeface="Montserrat"/>
                <a:sym typeface="Montserrat"/>
              </a:rPr>
              <a:t>Serves as a dimension table in the Power BI star schema.</a:t>
            </a:r>
          </a:p>
          <a:p>
            <a:pPr algn="l" marL="292600" indent="-146300" lvl="1">
              <a:lnSpc>
                <a:spcPts val="1734"/>
              </a:lnSpc>
              <a:buFont typeface="Arial"/>
              <a:buChar char="•"/>
            </a:pPr>
            <a:r>
              <a:rPr lang="en-US" sz="1355">
                <a:solidFill>
                  <a:srgbClr val="343432"/>
                </a:solidFill>
                <a:latin typeface="Montserrat"/>
                <a:ea typeface="Montserrat"/>
                <a:cs typeface="Montserrat"/>
                <a:sym typeface="Montserrat"/>
              </a:rPr>
              <a:t>Forms the backbone for linking votes, candidates, and parties to their respective constituencies.</a:t>
            </a:r>
          </a:p>
          <a:p>
            <a:pPr algn="l" marL="0" indent="0" lvl="0">
              <a:lnSpc>
                <a:spcPts val="1734"/>
              </a:lnSpc>
              <a:spcBef>
                <a:spcPct val="0"/>
              </a:spcBef>
            </a:pPr>
          </a:p>
        </p:txBody>
      </p:sp>
      <p:sp>
        <p:nvSpPr>
          <p:cNvPr name="TextBox 31" id="31"/>
          <p:cNvSpPr txBox="true"/>
          <p:nvPr/>
        </p:nvSpPr>
        <p:spPr>
          <a:xfrm rot="0">
            <a:off x="10907945" y="8162226"/>
            <a:ext cx="2783301" cy="258984"/>
          </a:xfrm>
          <a:prstGeom prst="rect">
            <a:avLst/>
          </a:prstGeom>
        </p:spPr>
        <p:txBody>
          <a:bodyPr anchor="t" rtlCol="false" tIns="0" lIns="0" bIns="0" rIns="0">
            <a:spAutoFit/>
          </a:bodyPr>
          <a:lstStyle/>
          <a:p>
            <a:pPr algn="l" marL="0" indent="0" lvl="0">
              <a:lnSpc>
                <a:spcPts val="2138"/>
              </a:lnSpc>
              <a:spcBef>
                <a:spcPct val="0"/>
              </a:spcBef>
            </a:pPr>
            <a:r>
              <a:rPr lang="en-US" b="true" sz="1670">
                <a:solidFill>
                  <a:srgbClr val="343432"/>
                </a:solidFill>
                <a:latin typeface="Montserrat Bold"/>
                <a:ea typeface="Montserrat Bold"/>
                <a:cs typeface="Montserrat Bold"/>
                <a:sym typeface="Montserrat Bold"/>
              </a:rPr>
              <a:t>Analytical Relevance</a:t>
            </a:r>
          </a:p>
        </p:txBody>
      </p:sp>
      <p:grpSp>
        <p:nvGrpSpPr>
          <p:cNvPr name="Group 32" id="32"/>
          <p:cNvGrpSpPr/>
          <p:nvPr/>
        </p:nvGrpSpPr>
        <p:grpSpPr>
          <a:xfrm rot="0">
            <a:off x="17090834" y="9139909"/>
            <a:ext cx="635238" cy="635238"/>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8A8"/>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799"/>
                </a:lnSpc>
              </a:pPr>
              <a:r>
                <a:rPr lang="en-US" sz="1999">
                  <a:solidFill>
                    <a:srgbClr val="FAFAFA"/>
                  </a:solidFill>
                  <a:latin typeface="Open Sauce"/>
                  <a:ea typeface="Open Sauce"/>
                  <a:cs typeface="Open Sauce"/>
                  <a:sym typeface="Open Sauce"/>
                </a:rPr>
                <a:t>05</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1028700" y="1662045"/>
            <a:ext cx="11218533" cy="1438275"/>
          </a:xfrm>
          <a:prstGeom prst="rect">
            <a:avLst/>
          </a:prstGeom>
        </p:spPr>
        <p:txBody>
          <a:bodyPr anchor="t" rtlCol="false" tIns="0" lIns="0" bIns="0" rIns="0">
            <a:spAutoFit/>
          </a:bodyPr>
          <a:lstStyle/>
          <a:p>
            <a:pPr algn="l">
              <a:lnSpc>
                <a:spcPts val="11360"/>
              </a:lnSpc>
            </a:pPr>
            <a:r>
              <a:rPr lang="en-US" b="true" sz="9466">
                <a:solidFill>
                  <a:srgbClr val="000000"/>
                </a:solidFill>
                <a:latin typeface="Open Sauce Bold"/>
                <a:ea typeface="Open Sauce Bold"/>
                <a:cs typeface="Open Sauce Bold"/>
                <a:sym typeface="Open Sauce Bold"/>
              </a:rPr>
              <a:t>DATA CLEANING</a:t>
            </a:r>
          </a:p>
        </p:txBody>
      </p:sp>
      <p:sp>
        <p:nvSpPr>
          <p:cNvPr name="TextBox 3" id="3"/>
          <p:cNvSpPr txBox="true"/>
          <p:nvPr/>
        </p:nvSpPr>
        <p:spPr>
          <a:xfrm rot="0">
            <a:off x="1028700" y="4099801"/>
            <a:ext cx="10279452" cy="2114550"/>
          </a:xfrm>
          <a:prstGeom prst="rect">
            <a:avLst/>
          </a:prstGeom>
        </p:spPr>
        <p:txBody>
          <a:bodyPr anchor="t" rtlCol="false" tIns="0" lIns="0" bIns="0" rIns="0">
            <a:spAutoFit/>
          </a:bodyPr>
          <a:lstStyle/>
          <a:p>
            <a:pPr algn="l">
              <a:lnSpc>
                <a:spcPts val="3300"/>
              </a:lnSpc>
            </a:pPr>
            <a:r>
              <a:rPr lang="en-US" sz="3000">
                <a:solidFill>
                  <a:srgbClr val="000000"/>
                </a:solidFill>
                <a:latin typeface="Open Sauce"/>
                <a:ea typeface="Open Sauce"/>
                <a:cs typeface="Open Sauce"/>
                <a:sym typeface="Open Sauce"/>
              </a:rPr>
              <a:t>Data cleaning ensures the constituency dataset is accurate, consistent, and standardized by removing duplicates, handling missing values, and validating mappings before integration into Power BI.</a:t>
            </a:r>
          </a:p>
          <a:p>
            <a:pPr algn="l">
              <a:lnSpc>
                <a:spcPts val="3300"/>
              </a:lnSpc>
            </a:pPr>
          </a:p>
        </p:txBody>
      </p:sp>
      <p:grpSp>
        <p:nvGrpSpPr>
          <p:cNvPr name="Group 4" id="4"/>
          <p:cNvGrpSpPr/>
          <p:nvPr/>
        </p:nvGrpSpPr>
        <p:grpSpPr>
          <a:xfrm rot="-851630">
            <a:off x="9050060" y="8919279"/>
            <a:ext cx="14386724" cy="2577142"/>
            <a:chOff x="0" y="0"/>
            <a:chExt cx="3789096" cy="678753"/>
          </a:xfrm>
        </p:grpSpPr>
        <p:sp>
          <p:nvSpPr>
            <p:cNvPr name="Freeform 5" id="5"/>
            <p:cNvSpPr/>
            <p:nvPr/>
          </p:nvSpPr>
          <p:spPr>
            <a:xfrm flipH="false" flipV="false" rot="0">
              <a:off x="0" y="0"/>
              <a:ext cx="3789096" cy="678753"/>
            </a:xfrm>
            <a:custGeom>
              <a:avLst/>
              <a:gdLst/>
              <a:ahLst/>
              <a:cxnLst/>
              <a:rect r="r" b="b" t="t" l="l"/>
              <a:pathLst>
                <a:path h="678753" w="3789096">
                  <a:moveTo>
                    <a:pt x="0" y="0"/>
                  </a:moveTo>
                  <a:lnTo>
                    <a:pt x="3789096" y="0"/>
                  </a:lnTo>
                  <a:lnTo>
                    <a:pt x="3789096" y="678753"/>
                  </a:lnTo>
                  <a:lnTo>
                    <a:pt x="0" y="678753"/>
                  </a:lnTo>
                  <a:close/>
                </a:path>
              </a:pathLst>
            </a:custGeom>
            <a:solidFill>
              <a:srgbClr val="0038A8"/>
            </a:solidFill>
          </p:spPr>
        </p:sp>
        <p:sp>
          <p:nvSpPr>
            <p:cNvPr name="TextBox 6" id="6"/>
            <p:cNvSpPr txBox="true"/>
            <p:nvPr/>
          </p:nvSpPr>
          <p:spPr>
            <a:xfrm>
              <a:off x="0" y="-38100"/>
              <a:ext cx="3789096" cy="716853"/>
            </a:xfrm>
            <a:prstGeom prst="rect">
              <a:avLst/>
            </a:prstGeom>
          </p:spPr>
          <p:txBody>
            <a:bodyPr anchor="ctr" rtlCol="false" tIns="50800" lIns="50800" bIns="50800" rIns="50800"/>
            <a:lstStyle/>
            <a:p>
              <a:pPr algn="ctr">
                <a:lnSpc>
                  <a:spcPts val="2799"/>
                </a:lnSpc>
              </a:pPr>
            </a:p>
          </p:txBody>
        </p:sp>
      </p:grpSp>
      <p:sp>
        <p:nvSpPr>
          <p:cNvPr name="Freeform 7" id="7"/>
          <p:cNvSpPr/>
          <p:nvPr/>
        </p:nvSpPr>
        <p:spPr>
          <a:xfrm flipH="false" flipV="false" rot="0">
            <a:off x="12743433" y="805971"/>
            <a:ext cx="6944889" cy="9181944"/>
          </a:xfrm>
          <a:custGeom>
            <a:avLst/>
            <a:gdLst/>
            <a:ahLst/>
            <a:cxnLst/>
            <a:rect r="r" b="b" t="t" l="l"/>
            <a:pathLst>
              <a:path h="9181944" w="6944889">
                <a:moveTo>
                  <a:pt x="0" y="0"/>
                </a:moveTo>
                <a:lnTo>
                  <a:pt x="6944889" y="0"/>
                </a:lnTo>
                <a:lnTo>
                  <a:pt x="6944889" y="9181944"/>
                </a:lnTo>
                <a:lnTo>
                  <a:pt x="0" y="91819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8" id="8"/>
          <p:cNvSpPr/>
          <p:nvPr/>
        </p:nvSpPr>
        <p:spPr>
          <a:xfrm flipH="true">
            <a:off x="-2568298" y="9267825"/>
            <a:ext cx="12041607" cy="0"/>
          </a:xfrm>
          <a:prstGeom prst="line">
            <a:avLst/>
          </a:prstGeom>
          <a:ln cap="flat" w="19050">
            <a:solidFill>
              <a:srgbClr val="000000"/>
            </a:solidFill>
            <a:prstDash val="solid"/>
            <a:headEnd type="none" len="sm" w="sm"/>
            <a:tailEnd type="none" len="sm" w="sm"/>
          </a:ln>
        </p:spPr>
      </p:sp>
      <p:grpSp>
        <p:nvGrpSpPr>
          <p:cNvPr name="Group 9" id="9"/>
          <p:cNvGrpSpPr/>
          <p:nvPr/>
        </p:nvGrpSpPr>
        <p:grpSpPr>
          <a:xfrm rot="-10800000">
            <a:off x="9191520" y="9073857"/>
            <a:ext cx="368886" cy="36888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0443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17090834" y="9139909"/>
            <a:ext cx="635238" cy="63523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252"/>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799"/>
                </a:lnSpc>
              </a:pPr>
              <a:r>
                <a:rPr lang="en-US" sz="1999">
                  <a:solidFill>
                    <a:srgbClr val="000000"/>
                  </a:solidFill>
                  <a:latin typeface="Open Sauce"/>
                  <a:ea typeface="Open Sauce"/>
                  <a:cs typeface="Open Sauce"/>
                  <a:sym typeface="Open Sauce"/>
                </a:rPr>
                <a:t>06</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Freeform 2" id="2"/>
          <p:cNvSpPr/>
          <p:nvPr/>
        </p:nvSpPr>
        <p:spPr>
          <a:xfrm flipH="false" flipV="false" rot="0">
            <a:off x="213906" y="835507"/>
            <a:ext cx="7668544" cy="5713065"/>
          </a:xfrm>
          <a:custGeom>
            <a:avLst/>
            <a:gdLst/>
            <a:ahLst/>
            <a:cxnLst/>
            <a:rect r="r" b="b" t="t" l="l"/>
            <a:pathLst>
              <a:path h="5713065" w="7668544">
                <a:moveTo>
                  <a:pt x="0" y="0"/>
                </a:moveTo>
                <a:lnTo>
                  <a:pt x="7668543" y="0"/>
                </a:lnTo>
                <a:lnTo>
                  <a:pt x="7668543" y="5713065"/>
                </a:lnTo>
                <a:lnTo>
                  <a:pt x="0" y="5713065"/>
                </a:lnTo>
                <a:lnTo>
                  <a:pt x="0" y="0"/>
                </a:lnTo>
                <a:close/>
              </a:path>
            </a:pathLst>
          </a:custGeom>
          <a:blipFill>
            <a:blip r:embed="rId2"/>
            <a:stretch>
              <a:fillRect l="0" t="0" r="0" b="0"/>
            </a:stretch>
          </a:blipFill>
        </p:spPr>
      </p:sp>
      <p:sp>
        <p:nvSpPr>
          <p:cNvPr name="Freeform 3" id="3"/>
          <p:cNvSpPr/>
          <p:nvPr/>
        </p:nvSpPr>
        <p:spPr>
          <a:xfrm flipH="false" flipV="false" rot="0">
            <a:off x="8685444" y="5143500"/>
            <a:ext cx="9296976" cy="5520080"/>
          </a:xfrm>
          <a:custGeom>
            <a:avLst/>
            <a:gdLst/>
            <a:ahLst/>
            <a:cxnLst/>
            <a:rect r="r" b="b" t="t" l="l"/>
            <a:pathLst>
              <a:path h="5520080" w="9296976">
                <a:moveTo>
                  <a:pt x="0" y="0"/>
                </a:moveTo>
                <a:lnTo>
                  <a:pt x="9296976" y="0"/>
                </a:lnTo>
                <a:lnTo>
                  <a:pt x="9296976" y="5520080"/>
                </a:lnTo>
                <a:lnTo>
                  <a:pt x="0" y="5520080"/>
                </a:lnTo>
                <a:lnTo>
                  <a:pt x="0" y="0"/>
                </a:lnTo>
                <a:close/>
              </a:path>
            </a:pathLst>
          </a:custGeom>
          <a:blipFill>
            <a:blip r:embed="rId3"/>
            <a:stretch>
              <a:fillRect l="0" t="0" r="0" b="0"/>
            </a:stretch>
          </a:blipFill>
        </p:spPr>
      </p:sp>
      <p:grpSp>
        <p:nvGrpSpPr>
          <p:cNvPr name="Group 4" id="4"/>
          <p:cNvGrpSpPr/>
          <p:nvPr/>
        </p:nvGrpSpPr>
        <p:grpSpPr>
          <a:xfrm rot="0">
            <a:off x="7882449" y="1023797"/>
            <a:ext cx="10405551" cy="3931413"/>
            <a:chOff x="0" y="0"/>
            <a:chExt cx="15754614" cy="5952390"/>
          </a:xfrm>
        </p:grpSpPr>
        <p:sp>
          <p:nvSpPr>
            <p:cNvPr name="Freeform 5" id="5"/>
            <p:cNvSpPr/>
            <p:nvPr/>
          </p:nvSpPr>
          <p:spPr>
            <a:xfrm flipH="false" flipV="false" rot="0">
              <a:off x="0" y="0"/>
              <a:ext cx="15754614" cy="5952390"/>
            </a:xfrm>
            <a:custGeom>
              <a:avLst/>
              <a:gdLst/>
              <a:ahLst/>
              <a:cxnLst/>
              <a:rect r="r" b="b" t="t" l="l"/>
              <a:pathLst>
                <a:path h="5952390" w="15754614">
                  <a:moveTo>
                    <a:pt x="23809" y="0"/>
                  </a:moveTo>
                  <a:lnTo>
                    <a:pt x="15730806" y="0"/>
                  </a:lnTo>
                  <a:cubicBezTo>
                    <a:pt x="15743954" y="0"/>
                    <a:pt x="15754614" y="10659"/>
                    <a:pt x="15754614" y="23809"/>
                  </a:cubicBezTo>
                  <a:lnTo>
                    <a:pt x="15754614" y="5928581"/>
                  </a:lnTo>
                  <a:cubicBezTo>
                    <a:pt x="15754614" y="5941730"/>
                    <a:pt x="15743954" y="5952390"/>
                    <a:pt x="15730806" y="5952390"/>
                  </a:cubicBezTo>
                  <a:lnTo>
                    <a:pt x="23809" y="5952390"/>
                  </a:lnTo>
                  <a:cubicBezTo>
                    <a:pt x="10659" y="5952390"/>
                    <a:pt x="0" y="5941730"/>
                    <a:pt x="0" y="5928581"/>
                  </a:cubicBezTo>
                  <a:lnTo>
                    <a:pt x="0" y="23809"/>
                  </a:lnTo>
                  <a:cubicBezTo>
                    <a:pt x="0" y="10659"/>
                    <a:pt x="10659" y="0"/>
                    <a:pt x="23809" y="0"/>
                  </a:cubicBezTo>
                  <a:close/>
                </a:path>
              </a:pathLst>
            </a:custGeom>
            <a:solidFill>
              <a:srgbClr val="F9D252"/>
            </a:solidFill>
            <a:ln w="66675" cap="rnd">
              <a:solidFill>
                <a:srgbClr val="9397D8"/>
              </a:solidFill>
              <a:prstDash val="solid"/>
              <a:round/>
            </a:ln>
          </p:spPr>
        </p:sp>
        <p:sp>
          <p:nvSpPr>
            <p:cNvPr name="TextBox 6" id="6"/>
            <p:cNvSpPr txBox="true"/>
            <p:nvPr/>
          </p:nvSpPr>
          <p:spPr>
            <a:xfrm>
              <a:off x="0" y="-38100"/>
              <a:ext cx="15754614" cy="5990490"/>
            </a:xfrm>
            <a:prstGeom prst="rect">
              <a:avLst/>
            </a:prstGeom>
          </p:spPr>
          <p:txBody>
            <a:bodyPr anchor="ctr" rtlCol="false" tIns="50800" lIns="50800" bIns="50800" rIns="50800"/>
            <a:lstStyle/>
            <a:p>
              <a:pPr algn="ctr" marL="410209" indent="-205105" lvl="1">
                <a:lnSpc>
                  <a:spcPts val="2659"/>
                </a:lnSpc>
                <a:buFont typeface="Arial"/>
                <a:buChar char="•"/>
              </a:pPr>
              <a:r>
                <a:rPr lang="en-US" sz="1899">
                  <a:solidFill>
                    <a:srgbClr val="000000"/>
                  </a:solidFill>
                  <a:latin typeface="Montserrat"/>
                  <a:ea typeface="Montserrat"/>
                  <a:cs typeface="Montserrat"/>
                  <a:sym typeface="Montserrat"/>
                </a:rPr>
                <a:t>Imported &amp; inspected raw CSV (Loksabha 1962–2019) in Power Query Editor</a:t>
              </a:r>
            </a:p>
            <a:p>
              <a:pPr algn="ctr" marL="410209" indent="-205105" lvl="1">
                <a:lnSpc>
                  <a:spcPts val="2659"/>
                </a:lnSpc>
                <a:buFont typeface="Arial"/>
                <a:buChar char="•"/>
              </a:pPr>
              <a:r>
                <a:rPr lang="en-US" sz="1899">
                  <a:solidFill>
                    <a:srgbClr val="000000"/>
                  </a:solidFill>
                  <a:latin typeface="Montserrat"/>
                  <a:ea typeface="Montserrat"/>
                  <a:cs typeface="Montserrat"/>
                  <a:sym typeface="Montserrat"/>
                </a:rPr>
                <a:t>Standardized text using Trim, Clean, and Capitalize Each Word</a:t>
              </a:r>
            </a:p>
            <a:p>
              <a:pPr algn="ctr" marL="410209" indent="-205105" lvl="1">
                <a:lnSpc>
                  <a:spcPts val="2659"/>
                </a:lnSpc>
                <a:buFont typeface="Arial"/>
                <a:buChar char="•"/>
              </a:pPr>
              <a:r>
                <a:rPr lang="en-US" sz="1899">
                  <a:solidFill>
                    <a:srgbClr val="000000"/>
                  </a:solidFill>
                  <a:latin typeface="Montserrat"/>
                  <a:ea typeface="Montserrat"/>
                  <a:cs typeface="Montserrat"/>
                  <a:sym typeface="Montserrat"/>
                </a:rPr>
                <a:t>Unified naming for parties and constituencies (e.g., “BJP”, “Bharatiya Janata Party” → “Bharatiya Janata Party”)</a:t>
              </a:r>
            </a:p>
            <a:p>
              <a:pPr algn="ctr" marL="410209" indent="-205105" lvl="1">
                <a:lnSpc>
                  <a:spcPts val="2659"/>
                </a:lnSpc>
                <a:buFont typeface="Arial"/>
                <a:buChar char="•"/>
              </a:pPr>
              <a:r>
                <a:rPr lang="en-US" sz="1899">
                  <a:solidFill>
                    <a:srgbClr val="000000"/>
                  </a:solidFill>
                  <a:latin typeface="Montserrat"/>
                  <a:ea typeface="Montserrat"/>
                  <a:cs typeface="Montserrat"/>
                  <a:sym typeface="Montserrat"/>
                </a:rPr>
                <a:t>Set correct data types for all columns (Year → Number, Votes → Whole Number, etc.)</a:t>
              </a:r>
            </a:p>
            <a:p>
              <a:pPr algn="ctr" marL="410209" indent="-205105" lvl="1">
                <a:lnSpc>
                  <a:spcPts val="2659"/>
                </a:lnSpc>
                <a:buFont typeface="Arial"/>
                <a:buChar char="•"/>
              </a:pPr>
              <a:r>
                <a:rPr lang="en-US" b="true" sz="1899">
                  <a:solidFill>
                    <a:srgbClr val="000000"/>
                  </a:solidFill>
                  <a:latin typeface="Montserrat Bold"/>
                  <a:ea typeface="Montserrat Bold"/>
                  <a:cs typeface="Montserrat Bold"/>
                  <a:sym typeface="Montserrat Bold"/>
                </a:rPr>
                <a:t>Created derived columns </a:t>
              </a:r>
              <a:r>
                <a:rPr lang="en-US" sz="1899">
                  <a:solidFill>
                    <a:srgbClr val="000000"/>
                  </a:solidFill>
                  <a:latin typeface="Montserrat"/>
                  <a:ea typeface="Montserrat"/>
                  <a:cs typeface="Montserrat"/>
                  <a:sym typeface="Montserrat"/>
                </a:rPr>
                <a:t>such as Vote Share (%) and Result (Winner/Loser)</a:t>
              </a:r>
            </a:p>
            <a:p>
              <a:pPr algn="ctr" marL="410209" indent="-205105" lvl="1">
                <a:lnSpc>
                  <a:spcPts val="2659"/>
                </a:lnSpc>
                <a:spcBef>
                  <a:spcPct val="0"/>
                </a:spcBef>
                <a:buFont typeface="Arial"/>
                <a:buChar char="•"/>
              </a:pPr>
              <a:r>
                <a:rPr lang="en-US" sz="1899">
                  <a:solidFill>
                    <a:srgbClr val="000000"/>
                  </a:solidFill>
                  <a:latin typeface="Montserrat"/>
                  <a:ea typeface="Montserrat"/>
                  <a:cs typeface="Montserrat"/>
                  <a:sym typeface="Montserrat"/>
                </a:rPr>
                <a:t>Validated final data model  consistent, complete, and ready for dashboard integration.</a:t>
              </a:r>
            </a:p>
          </p:txBody>
        </p:sp>
      </p:grpSp>
      <p:sp>
        <p:nvSpPr>
          <p:cNvPr name="TextBox 7" id="7"/>
          <p:cNvSpPr txBox="true"/>
          <p:nvPr/>
        </p:nvSpPr>
        <p:spPr>
          <a:xfrm rot="0">
            <a:off x="442296" y="235432"/>
            <a:ext cx="18288000" cy="600075"/>
          </a:xfrm>
          <a:prstGeom prst="rect">
            <a:avLst/>
          </a:prstGeom>
        </p:spPr>
        <p:txBody>
          <a:bodyPr anchor="t" rtlCol="false" tIns="0" lIns="0" bIns="0" rIns="0">
            <a:spAutoFit/>
          </a:bodyPr>
          <a:lstStyle/>
          <a:p>
            <a:pPr algn="l">
              <a:lnSpc>
                <a:spcPts val="4799"/>
              </a:lnSpc>
            </a:pPr>
            <a:r>
              <a:rPr lang="en-US" b="true" sz="3999">
                <a:solidFill>
                  <a:srgbClr val="000000"/>
                </a:solidFill>
                <a:latin typeface="Open Sauce Bold"/>
                <a:ea typeface="Open Sauce Bold"/>
                <a:cs typeface="Open Sauce Bold"/>
                <a:sym typeface="Open Sauce Bold"/>
              </a:rPr>
              <a:t>DATA CLEANING &amp; TRANSFORMATION IN POWER BI (POWER QUERY)</a:t>
            </a:r>
          </a:p>
        </p:txBody>
      </p:sp>
      <p:grpSp>
        <p:nvGrpSpPr>
          <p:cNvPr name="Group 8" id="8"/>
          <p:cNvGrpSpPr/>
          <p:nvPr/>
        </p:nvGrpSpPr>
        <p:grpSpPr>
          <a:xfrm rot="0">
            <a:off x="213906" y="6686436"/>
            <a:ext cx="8204139" cy="3600564"/>
            <a:chOff x="0" y="0"/>
            <a:chExt cx="12421548" cy="5451466"/>
          </a:xfrm>
        </p:grpSpPr>
        <p:sp>
          <p:nvSpPr>
            <p:cNvPr name="Freeform 9" id="9"/>
            <p:cNvSpPr/>
            <p:nvPr/>
          </p:nvSpPr>
          <p:spPr>
            <a:xfrm flipH="false" flipV="false" rot="0">
              <a:off x="0" y="0"/>
              <a:ext cx="12421547" cy="5451466"/>
            </a:xfrm>
            <a:custGeom>
              <a:avLst/>
              <a:gdLst/>
              <a:ahLst/>
              <a:cxnLst/>
              <a:rect r="r" b="b" t="t" l="l"/>
              <a:pathLst>
                <a:path h="5451466" w="12421547">
                  <a:moveTo>
                    <a:pt x="30197" y="0"/>
                  </a:moveTo>
                  <a:lnTo>
                    <a:pt x="12391350" y="0"/>
                  </a:lnTo>
                  <a:cubicBezTo>
                    <a:pt x="12408028" y="0"/>
                    <a:pt x="12421547" y="13520"/>
                    <a:pt x="12421547" y="30197"/>
                  </a:cubicBezTo>
                  <a:lnTo>
                    <a:pt x="12421547" y="5421269"/>
                  </a:lnTo>
                  <a:cubicBezTo>
                    <a:pt x="12421547" y="5429278"/>
                    <a:pt x="12418366" y="5436958"/>
                    <a:pt x="12412703" y="5442621"/>
                  </a:cubicBezTo>
                  <a:cubicBezTo>
                    <a:pt x="12407040" y="5448284"/>
                    <a:pt x="12399359" y="5451466"/>
                    <a:pt x="12391350" y="5451466"/>
                  </a:cubicBezTo>
                  <a:lnTo>
                    <a:pt x="30197" y="5451466"/>
                  </a:lnTo>
                  <a:cubicBezTo>
                    <a:pt x="13520" y="5451466"/>
                    <a:pt x="0" y="5437946"/>
                    <a:pt x="0" y="5421269"/>
                  </a:cubicBezTo>
                  <a:lnTo>
                    <a:pt x="0" y="30197"/>
                  </a:lnTo>
                  <a:cubicBezTo>
                    <a:pt x="0" y="13520"/>
                    <a:pt x="13520" y="0"/>
                    <a:pt x="30197" y="0"/>
                  </a:cubicBezTo>
                  <a:close/>
                </a:path>
              </a:pathLst>
            </a:custGeom>
            <a:solidFill>
              <a:srgbClr val="F9D252"/>
            </a:solidFill>
            <a:ln w="66675" cap="rnd">
              <a:solidFill>
                <a:srgbClr val="9397D8"/>
              </a:solidFill>
              <a:prstDash val="solid"/>
              <a:round/>
            </a:ln>
          </p:spPr>
        </p:sp>
        <p:sp>
          <p:nvSpPr>
            <p:cNvPr name="TextBox 10" id="10"/>
            <p:cNvSpPr txBox="true"/>
            <p:nvPr/>
          </p:nvSpPr>
          <p:spPr>
            <a:xfrm>
              <a:off x="0" y="-38100"/>
              <a:ext cx="12421548" cy="5489566"/>
            </a:xfrm>
            <a:prstGeom prst="rect">
              <a:avLst/>
            </a:prstGeom>
          </p:spPr>
          <p:txBody>
            <a:bodyPr anchor="ctr" rtlCol="false" tIns="50800" lIns="50800" bIns="50800" rIns="50800"/>
            <a:lstStyle/>
            <a:p>
              <a:pPr algn="ctr" marL="453390" indent="-226695" lvl="1">
                <a:lnSpc>
                  <a:spcPts val="2940"/>
                </a:lnSpc>
                <a:buFont typeface="Arial"/>
                <a:buChar char="•"/>
              </a:pPr>
              <a:r>
                <a:rPr lang="en-US" sz="2100">
                  <a:solidFill>
                    <a:srgbClr val="000000"/>
                  </a:solidFill>
                  <a:latin typeface="Montserrat"/>
                  <a:ea typeface="Montserrat"/>
                  <a:cs typeface="Montserrat"/>
                  <a:sym typeface="Montserrat"/>
                </a:rPr>
                <a:t>Set correct data types for all columns (Year → Number, Votes → Whole Number, etc.)</a:t>
              </a:r>
            </a:p>
            <a:p>
              <a:pPr algn="ctr" marL="453390" indent="-226695" lvl="1">
                <a:lnSpc>
                  <a:spcPts val="2940"/>
                </a:lnSpc>
                <a:buFont typeface="Arial"/>
                <a:buChar char="•"/>
              </a:pPr>
              <a:r>
                <a:rPr lang="en-US" sz="2100">
                  <a:solidFill>
                    <a:srgbClr val="000000"/>
                  </a:solidFill>
                  <a:latin typeface="Montserrat"/>
                  <a:ea typeface="Montserrat"/>
                  <a:cs typeface="Montserrat"/>
                  <a:sym typeface="Montserrat"/>
                </a:rPr>
                <a:t>Created derived columns such as Vote Share (%) and Result (Winner/Loser)</a:t>
              </a:r>
            </a:p>
            <a:p>
              <a:pPr algn="ctr" marL="453390" indent="-226695" lvl="1">
                <a:lnSpc>
                  <a:spcPts val="2940"/>
                </a:lnSpc>
                <a:buFont typeface="Arial"/>
                <a:buChar char="•"/>
              </a:pPr>
              <a:r>
                <a:rPr lang="en-US" sz="2100">
                  <a:solidFill>
                    <a:srgbClr val="000000"/>
                  </a:solidFill>
                  <a:latin typeface="Montserrat"/>
                  <a:ea typeface="Montserrat"/>
                  <a:cs typeface="Montserrat"/>
                  <a:sym typeface="Montserrat"/>
                </a:rPr>
                <a:t>Validated final data model  consistent, complete, and ready for dashboard integration.</a:t>
              </a:r>
            </a:p>
            <a:p>
              <a:pPr algn="ctr" marL="453390" indent="-226695" lvl="1">
                <a:lnSpc>
                  <a:spcPts val="2940"/>
                </a:lnSpc>
                <a:buFont typeface="Arial"/>
                <a:buChar char="•"/>
              </a:pPr>
              <a:r>
                <a:rPr lang="en-US" sz="2100">
                  <a:solidFill>
                    <a:srgbClr val="000000"/>
                  </a:solidFill>
                  <a:latin typeface="Montserrat"/>
                  <a:ea typeface="Montserrat"/>
                  <a:cs typeface="Montserrat"/>
                  <a:sym typeface="Montserrat"/>
                </a:rPr>
                <a:t>Renamed columns for clarity (e.g., Cand_name → Candidate Name)</a:t>
              </a:r>
            </a:p>
            <a:p>
              <a:pPr algn="ctr" marL="453390" indent="-226695" lvl="1">
                <a:lnSpc>
                  <a:spcPts val="2940"/>
                </a:lnSpc>
                <a:buFont typeface="Arial"/>
                <a:buChar char="•"/>
              </a:pPr>
              <a:r>
                <a:rPr lang="en-US" sz="2100">
                  <a:solidFill>
                    <a:srgbClr val="000000"/>
                  </a:solidFill>
                  <a:latin typeface="Montserrat"/>
                  <a:ea typeface="Montserrat"/>
                  <a:cs typeface="Montserrat"/>
                  <a:sym typeface="Montserrat"/>
                </a:rPr>
                <a:t>Removed duplicates &amp; null entries to ensure accuracy.</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90131" y="182731"/>
            <a:ext cx="18766356" cy="1257300"/>
          </a:xfrm>
          <a:prstGeom prst="rect">
            <a:avLst/>
          </a:prstGeom>
        </p:spPr>
        <p:txBody>
          <a:bodyPr anchor="t" rtlCol="false" tIns="0" lIns="0" bIns="0" rIns="0">
            <a:spAutoFit/>
          </a:bodyPr>
          <a:lstStyle/>
          <a:p>
            <a:pPr algn="l">
              <a:lnSpc>
                <a:spcPts val="9839"/>
              </a:lnSpc>
            </a:pPr>
            <a:r>
              <a:rPr lang="en-US" b="true" sz="8199">
                <a:solidFill>
                  <a:srgbClr val="000000"/>
                </a:solidFill>
                <a:latin typeface="Open Sauce Bold"/>
                <a:ea typeface="Open Sauce Bold"/>
                <a:cs typeface="Open Sauce Bold"/>
                <a:sym typeface="Open Sauce Bold"/>
              </a:rPr>
              <a:t>DATA INTEGRATION THROUGH API</a:t>
            </a:r>
          </a:p>
        </p:txBody>
      </p:sp>
      <p:sp>
        <p:nvSpPr>
          <p:cNvPr name="TextBox 3" id="3"/>
          <p:cNvSpPr txBox="true"/>
          <p:nvPr/>
        </p:nvSpPr>
        <p:spPr>
          <a:xfrm rot="0">
            <a:off x="90131" y="1771650"/>
            <a:ext cx="12680846" cy="2533650"/>
          </a:xfrm>
          <a:prstGeom prst="rect">
            <a:avLst/>
          </a:prstGeom>
        </p:spPr>
        <p:txBody>
          <a:bodyPr anchor="t" rtlCol="false" tIns="0" lIns="0" bIns="0" rIns="0">
            <a:spAutoFit/>
          </a:bodyPr>
          <a:lstStyle/>
          <a:p>
            <a:pPr algn="l" marL="647700" indent="-323850" lvl="1">
              <a:lnSpc>
                <a:spcPts val="3300"/>
              </a:lnSpc>
              <a:buFont typeface="Arial"/>
              <a:buChar char="•"/>
            </a:pPr>
            <a:r>
              <a:rPr lang="en-US" sz="3000">
                <a:solidFill>
                  <a:srgbClr val="000000"/>
                </a:solidFill>
                <a:latin typeface="Open Sauce"/>
                <a:ea typeface="Open Sauce"/>
                <a:cs typeface="Open Sauce"/>
                <a:sym typeface="Open Sauce"/>
              </a:rPr>
              <a:t>API = Application Programming Interface</a:t>
            </a:r>
          </a:p>
          <a:p>
            <a:pPr algn="l" marL="647700" indent="-323850" lvl="1">
              <a:lnSpc>
                <a:spcPts val="3300"/>
              </a:lnSpc>
              <a:buFont typeface="Arial"/>
              <a:buChar char="•"/>
            </a:pPr>
            <a:r>
              <a:rPr lang="en-US" sz="3000">
                <a:solidFill>
                  <a:srgbClr val="000000"/>
                </a:solidFill>
                <a:latin typeface="Open Sauce"/>
                <a:ea typeface="Open Sauce"/>
                <a:cs typeface="Open Sauce"/>
                <a:sym typeface="Open Sauce"/>
              </a:rPr>
              <a:t>Acts as a bridge between data source and application</a:t>
            </a:r>
          </a:p>
          <a:p>
            <a:pPr algn="l" marL="647700" indent="-323850" lvl="1">
              <a:lnSpc>
                <a:spcPts val="3300"/>
              </a:lnSpc>
              <a:buFont typeface="Arial"/>
              <a:buChar char="•"/>
            </a:pPr>
            <a:r>
              <a:rPr lang="en-US" sz="3000">
                <a:solidFill>
                  <a:srgbClr val="000000"/>
                </a:solidFill>
                <a:latin typeface="Open Sauce"/>
                <a:ea typeface="Open Sauce"/>
                <a:cs typeface="Open Sauce"/>
                <a:sym typeface="Open Sauce"/>
              </a:rPr>
              <a:t>Enables real-time, structured, and automated access to datasets</a:t>
            </a:r>
          </a:p>
          <a:p>
            <a:pPr algn="l" marL="647700" indent="-323850" lvl="1">
              <a:lnSpc>
                <a:spcPts val="3300"/>
              </a:lnSpc>
              <a:buFont typeface="Arial"/>
              <a:buChar char="•"/>
            </a:pPr>
            <a:r>
              <a:rPr lang="en-US" sz="3000">
                <a:solidFill>
                  <a:srgbClr val="000000"/>
                </a:solidFill>
                <a:latin typeface="Open Sauce"/>
                <a:ea typeface="Open Sauce"/>
                <a:cs typeface="Open Sauce"/>
                <a:sym typeface="Open Sauce"/>
              </a:rPr>
              <a:t>Industry value: APIs reduce manual data handling and ensure consistency.</a:t>
            </a:r>
          </a:p>
          <a:p>
            <a:pPr algn="l">
              <a:lnSpc>
                <a:spcPts val="3300"/>
              </a:lnSpc>
            </a:pPr>
          </a:p>
        </p:txBody>
      </p:sp>
      <p:grpSp>
        <p:nvGrpSpPr>
          <p:cNvPr name="Group 4" id="4"/>
          <p:cNvGrpSpPr/>
          <p:nvPr/>
        </p:nvGrpSpPr>
        <p:grpSpPr>
          <a:xfrm rot="-851630">
            <a:off x="9050060" y="8919279"/>
            <a:ext cx="14386724" cy="2577142"/>
            <a:chOff x="0" y="0"/>
            <a:chExt cx="3789096" cy="678753"/>
          </a:xfrm>
        </p:grpSpPr>
        <p:sp>
          <p:nvSpPr>
            <p:cNvPr name="Freeform 5" id="5"/>
            <p:cNvSpPr/>
            <p:nvPr/>
          </p:nvSpPr>
          <p:spPr>
            <a:xfrm flipH="false" flipV="false" rot="0">
              <a:off x="0" y="0"/>
              <a:ext cx="3789096" cy="678753"/>
            </a:xfrm>
            <a:custGeom>
              <a:avLst/>
              <a:gdLst/>
              <a:ahLst/>
              <a:cxnLst/>
              <a:rect r="r" b="b" t="t" l="l"/>
              <a:pathLst>
                <a:path h="678753" w="3789096">
                  <a:moveTo>
                    <a:pt x="0" y="0"/>
                  </a:moveTo>
                  <a:lnTo>
                    <a:pt x="3789096" y="0"/>
                  </a:lnTo>
                  <a:lnTo>
                    <a:pt x="3789096" y="678753"/>
                  </a:lnTo>
                  <a:lnTo>
                    <a:pt x="0" y="678753"/>
                  </a:lnTo>
                  <a:close/>
                </a:path>
              </a:pathLst>
            </a:custGeom>
            <a:solidFill>
              <a:srgbClr val="0038A8"/>
            </a:solidFill>
          </p:spPr>
        </p:sp>
        <p:sp>
          <p:nvSpPr>
            <p:cNvPr name="TextBox 6" id="6"/>
            <p:cNvSpPr txBox="true"/>
            <p:nvPr/>
          </p:nvSpPr>
          <p:spPr>
            <a:xfrm>
              <a:off x="0" y="-38100"/>
              <a:ext cx="3789096" cy="716853"/>
            </a:xfrm>
            <a:prstGeom prst="rect">
              <a:avLst/>
            </a:prstGeom>
          </p:spPr>
          <p:txBody>
            <a:bodyPr anchor="ctr" rtlCol="false" tIns="50800" lIns="50800" bIns="50800" rIns="50800"/>
            <a:lstStyle/>
            <a:p>
              <a:pPr algn="ctr">
                <a:lnSpc>
                  <a:spcPts val="2799"/>
                </a:lnSpc>
              </a:pPr>
            </a:p>
          </p:txBody>
        </p:sp>
      </p:grpSp>
      <p:sp>
        <p:nvSpPr>
          <p:cNvPr name="Freeform 7" id="7"/>
          <p:cNvSpPr/>
          <p:nvPr/>
        </p:nvSpPr>
        <p:spPr>
          <a:xfrm flipH="false" flipV="false" rot="0">
            <a:off x="12770977" y="1623379"/>
            <a:ext cx="6944889" cy="9181944"/>
          </a:xfrm>
          <a:custGeom>
            <a:avLst/>
            <a:gdLst/>
            <a:ahLst/>
            <a:cxnLst/>
            <a:rect r="r" b="b" t="t" l="l"/>
            <a:pathLst>
              <a:path h="9181944" w="6944889">
                <a:moveTo>
                  <a:pt x="0" y="0"/>
                </a:moveTo>
                <a:lnTo>
                  <a:pt x="6944889" y="0"/>
                </a:lnTo>
                <a:lnTo>
                  <a:pt x="6944889" y="9181944"/>
                </a:lnTo>
                <a:lnTo>
                  <a:pt x="0" y="91819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8" id="8"/>
          <p:cNvSpPr/>
          <p:nvPr/>
        </p:nvSpPr>
        <p:spPr>
          <a:xfrm flipH="true">
            <a:off x="-2568298" y="9267825"/>
            <a:ext cx="12041607" cy="0"/>
          </a:xfrm>
          <a:prstGeom prst="line">
            <a:avLst/>
          </a:prstGeom>
          <a:ln cap="flat" w="19050">
            <a:solidFill>
              <a:srgbClr val="000000"/>
            </a:solidFill>
            <a:prstDash val="solid"/>
            <a:headEnd type="none" len="sm" w="sm"/>
            <a:tailEnd type="none" len="sm" w="sm"/>
          </a:ln>
        </p:spPr>
      </p:sp>
      <p:grpSp>
        <p:nvGrpSpPr>
          <p:cNvPr name="Group 9" id="9"/>
          <p:cNvGrpSpPr/>
          <p:nvPr/>
        </p:nvGrpSpPr>
        <p:grpSpPr>
          <a:xfrm rot="-10800000">
            <a:off x="9191520" y="9073857"/>
            <a:ext cx="368886" cy="36888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0443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17090834" y="9139909"/>
            <a:ext cx="635238" cy="63523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252"/>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799"/>
                </a:lnSpc>
              </a:pPr>
              <a:r>
                <a:rPr lang="en-US" sz="1999">
                  <a:solidFill>
                    <a:srgbClr val="000000"/>
                  </a:solidFill>
                  <a:latin typeface="Open Sauce"/>
                  <a:ea typeface="Open Sauce"/>
                  <a:cs typeface="Open Sauce"/>
                  <a:sym typeface="Open Sauce"/>
                </a:rPr>
                <a:t>08</a:t>
              </a:r>
            </a:p>
          </p:txBody>
        </p:sp>
      </p:grpSp>
      <p:sp>
        <p:nvSpPr>
          <p:cNvPr name="TextBox 15" id="15"/>
          <p:cNvSpPr txBox="true"/>
          <p:nvPr/>
        </p:nvSpPr>
        <p:spPr>
          <a:xfrm rot="0">
            <a:off x="490826" y="3815434"/>
            <a:ext cx="12700903" cy="5324475"/>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Open Sauce Bold"/>
                <a:ea typeface="Open Sauce Bold"/>
                <a:cs typeface="Open Sauce Bold"/>
                <a:sym typeface="Open Sauce Bold"/>
              </a:rPr>
              <a:t>Source: [Datameet India Election Data API]</a:t>
            </a:r>
          </a:p>
          <a:p>
            <a:pPr algn="l">
              <a:lnSpc>
                <a:spcPts val="4200"/>
              </a:lnSpc>
              <a:spcBef>
                <a:spcPct val="0"/>
              </a:spcBef>
            </a:pPr>
            <a:r>
              <a:rPr lang="en-US" b="true" sz="3000">
                <a:solidFill>
                  <a:srgbClr val="000000"/>
                </a:solidFill>
                <a:latin typeface="Open Sauce Bold"/>
                <a:ea typeface="Open Sauce Bold"/>
                <a:cs typeface="Open Sauce Bold"/>
                <a:sym typeface="Open Sauce Bold"/>
              </a:rPr>
              <a:t>Taken from Github</a:t>
            </a:r>
          </a:p>
          <a:p>
            <a:pPr algn="l">
              <a:lnSpc>
                <a:spcPts val="4200"/>
              </a:lnSpc>
              <a:spcBef>
                <a:spcPct val="0"/>
              </a:spcBef>
            </a:pPr>
            <a:r>
              <a:rPr lang="en-US" sz="3000">
                <a:solidFill>
                  <a:srgbClr val="000000"/>
                </a:solidFill>
                <a:latin typeface="Open Sauce"/>
                <a:ea typeface="Open Sauce"/>
                <a:cs typeface="Open Sauce"/>
                <a:sym typeface="Open Sauce"/>
              </a:rPr>
              <a:t>Provides assembly election data across states and years</a:t>
            </a:r>
          </a:p>
          <a:p>
            <a:pPr algn="l">
              <a:lnSpc>
                <a:spcPts val="4200"/>
              </a:lnSpc>
              <a:spcBef>
                <a:spcPct val="0"/>
              </a:spcBef>
            </a:pPr>
            <a:r>
              <a:rPr lang="en-US" sz="3000">
                <a:solidFill>
                  <a:srgbClr val="000000"/>
                </a:solidFill>
                <a:latin typeface="Open Sauce"/>
                <a:ea typeface="Open Sauce"/>
                <a:cs typeface="Open Sauce"/>
                <a:sym typeface="Open Sauce"/>
              </a:rPr>
              <a:t>API Link: https://raw.githubusercontent.com/datameet/india-election-data/refs/heads/master/assembly-elections/assembly.csv</a:t>
            </a:r>
          </a:p>
          <a:p>
            <a:pPr algn="l">
              <a:lnSpc>
                <a:spcPts val="4200"/>
              </a:lnSpc>
              <a:spcBef>
                <a:spcPct val="0"/>
              </a:spcBef>
            </a:pPr>
            <a:r>
              <a:rPr lang="en-US" sz="3000">
                <a:solidFill>
                  <a:srgbClr val="000000"/>
                </a:solidFill>
                <a:latin typeface="Open Sauce"/>
                <a:ea typeface="Open Sauce"/>
                <a:cs typeface="Open Sauce"/>
                <a:sym typeface="Open Sauce"/>
              </a:rPr>
              <a:t>Data points include:</a:t>
            </a:r>
          </a:p>
          <a:p>
            <a:pPr algn="l" marL="647700" indent="-323850" lvl="1">
              <a:lnSpc>
                <a:spcPts val="4200"/>
              </a:lnSpc>
              <a:buFont typeface="Arial"/>
              <a:buChar char="•"/>
            </a:pPr>
            <a:r>
              <a:rPr lang="en-US" sz="3000">
                <a:solidFill>
                  <a:srgbClr val="000000"/>
                </a:solidFill>
                <a:latin typeface="Open Sauce"/>
                <a:ea typeface="Open Sauce"/>
                <a:cs typeface="Open Sauce"/>
                <a:sym typeface="Open Sauce"/>
              </a:rPr>
              <a:t>State &amp; constituency</a:t>
            </a:r>
          </a:p>
          <a:p>
            <a:pPr algn="l" marL="647700" indent="-323850" lvl="1">
              <a:lnSpc>
                <a:spcPts val="4200"/>
              </a:lnSpc>
              <a:buFont typeface="Arial"/>
              <a:buChar char="•"/>
            </a:pPr>
            <a:r>
              <a:rPr lang="en-US" sz="3000">
                <a:solidFill>
                  <a:srgbClr val="000000"/>
                </a:solidFill>
                <a:latin typeface="Open Sauce"/>
                <a:ea typeface="Open Sauce"/>
                <a:cs typeface="Open Sauce"/>
                <a:sym typeface="Open Sauce"/>
              </a:rPr>
              <a:t>Candidate &amp; party</a:t>
            </a:r>
          </a:p>
          <a:p>
            <a:pPr algn="l" marL="647700" indent="-323850" lvl="1">
              <a:lnSpc>
                <a:spcPts val="4200"/>
              </a:lnSpc>
              <a:buFont typeface="Arial"/>
              <a:buChar char="•"/>
            </a:pPr>
            <a:r>
              <a:rPr lang="en-US" sz="3000">
                <a:solidFill>
                  <a:srgbClr val="000000"/>
                </a:solidFill>
                <a:latin typeface="Open Sauce"/>
                <a:ea typeface="Open Sauce"/>
                <a:cs typeface="Open Sauce"/>
                <a:sym typeface="Open Sauce"/>
              </a:rPr>
              <a:t>Votes received</a:t>
            </a:r>
          </a:p>
          <a:p>
            <a:pPr algn="l" marL="647700" indent="-323850" lvl="1">
              <a:lnSpc>
                <a:spcPts val="4200"/>
              </a:lnSpc>
              <a:buFont typeface="Arial"/>
              <a:buChar char="•"/>
            </a:pPr>
            <a:r>
              <a:rPr lang="en-US" sz="3000">
                <a:solidFill>
                  <a:srgbClr val="000000"/>
                </a:solidFill>
                <a:latin typeface="Open Sauce"/>
                <a:ea typeface="Open Sauce"/>
                <a:cs typeface="Open Sauce"/>
                <a:sym typeface="Open Sauce"/>
              </a:rPr>
              <a:t>Election year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Freeform 2" id="2"/>
          <p:cNvSpPr/>
          <p:nvPr/>
        </p:nvSpPr>
        <p:spPr>
          <a:xfrm flipH="false" flipV="false" rot="0">
            <a:off x="2099071" y="3282980"/>
            <a:ext cx="14062864" cy="7910361"/>
          </a:xfrm>
          <a:custGeom>
            <a:avLst/>
            <a:gdLst/>
            <a:ahLst/>
            <a:cxnLst/>
            <a:rect r="r" b="b" t="t" l="l"/>
            <a:pathLst>
              <a:path h="7910361" w="14062864">
                <a:moveTo>
                  <a:pt x="0" y="0"/>
                </a:moveTo>
                <a:lnTo>
                  <a:pt x="14062864" y="0"/>
                </a:lnTo>
                <a:lnTo>
                  <a:pt x="14062864" y="7910360"/>
                </a:lnTo>
                <a:lnTo>
                  <a:pt x="0" y="7910360"/>
                </a:lnTo>
                <a:lnTo>
                  <a:pt x="0" y="0"/>
                </a:lnTo>
                <a:close/>
              </a:path>
            </a:pathLst>
          </a:custGeom>
          <a:blipFill>
            <a:blip r:embed="rId2"/>
            <a:stretch>
              <a:fillRect l="0" t="0" r="0" b="0"/>
            </a:stretch>
          </a:blipFill>
        </p:spPr>
      </p:sp>
      <p:sp>
        <p:nvSpPr>
          <p:cNvPr name="TextBox 3" id="3"/>
          <p:cNvSpPr txBox="true"/>
          <p:nvPr/>
        </p:nvSpPr>
        <p:spPr>
          <a:xfrm rot="0">
            <a:off x="4943402" y="-9525"/>
            <a:ext cx="11218533" cy="1314450"/>
          </a:xfrm>
          <a:prstGeom prst="rect">
            <a:avLst/>
          </a:prstGeom>
        </p:spPr>
        <p:txBody>
          <a:bodyPr anchor="t" rtlCol="false" tIns="0" lIns="0" bIns="0" rIns="0">
            <a:spAutoFit/>
          </a:bodyPr>
          <a:lstStyle/>
          <a:p>
            <a:pPr algn="l">
              <a:lnSpc>
                <a:spcPts val="10320"/>
              </a:lnSpc>
            </a:pPr>
            <a:r>
              <a:rPr lang="en-US" b="true" sz="8600">
                <a:solidFill>
                  <a:srgbClr val="000000"/>
                </a:solidFill>
                <a:latin typeface="Open Sauce Bold"/>
                <a:ea typeface="Open Sauce Bold"/>
                <a:cs typeface="Open Sauce Bold"/>
                <a:sym typeface="Open Sauce Bold"/>
              </a:rPr>
              <a:t>STAR SCHEMA</a:t>
            </a:r>
          </a:p>
        </p:txBody>
      </p:sp>
      <p:sp>
        <p:nvSpPr>
          <p:cNvPr name="TextBox 4" id="4"/>
          <p:cNvSpPr txBox="true"/>
          <p:nvPr/>
        </p:nvSpPr>
        <p:spPr>
          <a:xfrm rot="0">
            <a:off x="0" y="1257300"/>
            <a:ext cx="18288000" cy="17589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Open Sauce"/>
                <a:ea typeface="Open Sauce"/>
                <a:cs typeface="Open Sauce"/>
                <a:sym typeface="Open Sauce"/>
              </a:rPr>
              <a:t>A star schema is a data warehousing model with a central fact table linked to multiple dimension tables, making data easier to analyze and query.</a:t>
            </a:r>
          </a:p>
          <a:p>
            <a:pPr algn="ctr" marL="431801" indent="-215900" lvl="1">
              <a:lnSpc>
                <a:spcPts val="2800"/>
              </a:lnSpc>
              <a:buFont typeface="Arial"/>
              <a:buChar char="•"/>
            </a:pPr>
            <a:r>
              <a:rPr lang="en-US" sz="2000">
                <a:solidFill>
                  <a:srgbClr val="000000"/>
                </a:solidFill>
                <a:latin typeface="Open Sauce"/>
                <a:ea typeface="Open Sauce"/>
                <a:cs typeface="Open Sauce"/>
                <a:sym typeface="Open Sauce"/>
              </a:rPr>
              <a:t>The fact table (fact_votes) sits at the center and stores measurable data like votes, turnout, and margins, with references to dimension tables.</a:t>
            </a:r>
          </a:p>
          <a:p>
            <a:pPr algn="ctr" marL="431801" indent="-215900" lvl="1">
              <a:lnSpc>
                <a:spcPts val="2800"/>
              </a:lnSpc>
              <a:buFont typeface="Arial"/>
              <a:buChar char="•"/>
            </a:pPr>
            <a:r>
              <a:rPr lang="en-US" sz="2000">
                <a:solidFill>
                  <a:srgbClr val="000000"/>
                </a:solidFill>
                <a:latin typeface="Open Sauce"/>
                <a:ea typeface="Open Sauce"/>
                <a:cs typeface="Open Sauce"/>
                <a:sym typeface="Open Sauce"/>
              </a:rPr>
              <a:t>Dimension tables (dim_party, dim_candidate, dim_constituency, dim_election_date) describe context such as parties, candidates, constituencies, and election dates.</a:t>
            </a:r>
          </a:p>
          <a:p>
            <a:pPr algn="ctr" marL="431801" indent="-215900" lvl="1">
              <a:lnSpc>
                <a:spcPts val="2800"/>
              </a:lnSpc>
              <a:buFont typeface="Arial"/>
              <a:buChar char="•"/>
            </a:pPr>
            <a:r>
              <a:rPr lang="en-US" sz="2000">
                <a:solidFill>
                  <a:srgbClr val="000000"/>
                </a:solidFill>
                <a:latin typeface="Open Sauce"/>
                <a:ea typeface="Open Sauce"/>
                <a:cs typeface="Open Sauce"/>
                <a:sym typeface="Open Sauce"/>
              </a:rPr>
              <a:t>Each dimension table connects to the fact table using foreign keys, enabling flexible filtering and grouping.</a:t>
            </a:r>
          </a:p>
        </p:txBody>
      </p:sp>
      <p:grpSp>
        <p:nvGrpSpPr>
          <p:cNvPr name="Group 5" id="5"/>
          <p:cNvGrpSpPr/>
          <p:nvPr/>
        </p:nvGrpSpPr>
        <p:grpSpPr>
          <a:xfrm rot="0">
            <a:off x="17090834" y="9139909"/>
            <a:ext cx="635238" cy="63523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8A8"/>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799"/>
                </a:lnSpc>
              </a:pPr>
              <a:r>
                <a:rPr lang="en-US" sz="1999">
                  <a:solidFill>
                    <a:srgbClr val="FAFAFA"/>
                  </a:solidFill>
                  <a:latin typeface="Open Sauce"/>
                  <a:ea typeface="Open Sauce"/>
                  <a:cs typeface="Open Sauce"/>
                  <a:sym typeface="Open Sauce"/>
                </a:rPr>
                <a:t>09</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DAG08Lb4fp8</dc:identifier>
  <dcterms:modified xsi:type="dcterms:W3CDTF">2011-08-01T06:04:30Z</dcterms:modified>
  <cp:revision>1</cp:revision>
  <dc:title>Elections Insights Dashboard</dc:title>
</cp:coreProperties>
</file>